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77" r:id="rId3"/>
    <p:sldId id="259" r:id="rId4"/>
    <p:sldId id="276" r:id="rId5"/>
    <p:sldId id="260" r:id="rId6"/>
    <p:sldId id="261" r:id="rId7"/>
    <p:sldId id="272" r:id="rId8"/>
    <p:sldId id="281" r:id="rId9"/>
    <p:sldId id="268" r:id="rId10"/>
    <p:sldId id="267" r:id="rId11"/>
    <p:sldId id="282" r:id="rId12"/>
    <p:sldId id="283"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5" autoAdjust="0"/>
    <p:restoredTop sz="64177" autoAdjust="0"/>
  </p:normalViewPr>
  <p:slideViewPr>
    <p:cSldViewPr snapToGrid="0">
      <p:cViewPr varScale="1">
        <p:scale>
          <a:sx n="75" d="100"/>
          <a:sy n="75" d="100"/>
        </p:scale>
        <p:origin x="16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2FD3C-9948-4A81-A0B2-2FE02BFBEE99}" type="datetimeFigureOut">
              <a:rPr lang="en-US" smtClean="0"/>
              <a:t>10/26/2016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A4C85-6A0C-4EC7-8701-EFFC2D1074F9}" type="slidenum">
              <a:rPr lang="en-US" smtClean="0"/>
              <a:t>‹#›</a:t>
            </a:fld>
            <a:endParaRPr lang="en-US" dirty="0"/>
          </a:p>
        </p:txBody>
      </p:sp>
    </p:spTree>
    <p:extLst>
      <p:ext uri="{BB962C8B-B14F-4D97-AF65-F5344CB8AC3E}">
        <p14:creationId xmlns:p14="http://schemas.microsoft.com/office/powerpoint/2010/main" val="12496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 </a:t>
            </a:r>
            <a:r>
              <a:rPr lang="en-US" sz="1200" kern="1200" dirty="0" smtClean="0">
                <a:solidFill>
                  <a:schemeClr val="tx1"/>
                </a:solidFill>
                <a:effectLst/>
                <a:latin typeface="+mn-lt"/>
                <a:ea typeface="+mn-ea"/>
                <a:cs typeface="+mn-cs"/>
              </a:rPr>
              <a:t>Hello,</a:t>
            </a:r>
            <a:r>
              <a:rPr lang="en-US" sz="1200" kern="1200" baseline="0" dirty="0" smtClean="0">
                <a:solidFill>
                  <a:schemeClr val="tx1"/>
                </a:solidFill>
                <a:effectLst/>
                <a:latin typeface="+mn-lt"/>
                <a:ea typeface="+mn-ea"/>
                <a:cs typeface="+mn-cs"/>
              </a:rPr>
              <a:t> I am Darlene Taylor, your ACE- certified Wellness Coach.  Today, I’d like to take a moment to talk with you about the effects of vitamins and minerals on bone heath. I know you are about 45 minutes away from lunch, so I’ll attempt to be brief but informative.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(Next Slide)</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EA4C85-6A0C-4EC7-8701-EFFC2D1074F9}" type="slidenum">
              <a:rPr lang="en-US" smtClean="0"/>
              <a:t>1</a:t>
            </a:fld>
            <a:endParaRPr lang="en-US" dirty="0"/>
          </a:p>
        </p:txBody>
      </p:sp>
    </p:spTree>
    <p:extLst>
      <p:ext uri="{BB962C8B-B14F-4D97-AF65-F5344CB8AC3E}">
        <p14:creationId xmlns:p14="http://schemas.microsoft.com/office/powerpoint/2010/main" val="5060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So, now</a:t>
            </a:r>
            <a:r>
              <a:rPr lang="en-US" baseline="0" dirty="0" smtClean="0"/>
              <a:t> that we’ve discussed osteoporosis and bone health for the last 20 minutes, let’s take a belief quiz.</a:t>
            </a:r>
          </a:p>
          <a:p>
            <a:pPr marL="0" indent="0">
              <a:buFont typeface="+mj-lt"/>
              <a:buNone/>
            </a:pPr>
            <a:endParaRPr lang="en-US" baseline="0" dirty="0" smtClean="0"/>
          </a:p>
          <a:p>
            <a:pPr marL="0" indent="0">
              <a:buFont typeface="+mj-lt"/>
              <a:buNone/>
            </a:pPr>
            <a:r>
              <a:rPr lang="en-US" baseline="0" dirty="0" smtClean="0"/>
              <a:t>(Hand out paper and ask the questions)</a:t>
            </a:r>
          </a:p>
          <a:p>
            <a:pPr marL="0" indent="0">
              <a:buFont typeface="+mj-lt"/>
              <a:buNone/>
            </a:pPr>
            <a:endParaRPr lang="en-US" baseline="0" dirty="0" smtClean="0"/>
          </a:p>
          <a:p>
            <a:pPr marL="0" indent="0">
              <a:buFont typeface="+mj-lt"/>
              <a:buNone/>
            </a:pPr>
            <a:r>
              <a:rPr lang="en-US" baseline="0" dirty="0" smtClean="0"/>
              <a:t>(Once complete, review the test)</a:t>
            </a:r>
          </a:p>
          <a:p>
            <a:pPr marL="0" indent="0">
              <a:buFont typeface="+mj-lt"/>
              <a:buNone/>
            </a:pPr>
            <a:endParaRPr lang="en-US" dirty="0" smtClean="0"/>
          </a:p>
          <a:p>
            <a:pPr marL="514350" indent="-514350">
              <a:buFont typeface="+mj-lt"/>
              <a:buAutoNum type="arabicPeriod"/>
            </a:pPr>
            <a:r>
              <a:rPr lang="en-US" dirty="0" smtClean="0"/>
              <a:t>False</a:t>
            </a:r>
          </a:p>
          <a:p>
            <a:pPr marL="514350" indent="-514350">
              <a:buFont typeface="+mj-lt"/>
              <a:buAutoNum type="arabicPeriod"/>
            </a:pPr>
            <a:r>
              <a:rPr lang="en-US" dirty="0" smtClean="0"/>
              <a:t>Vitamin D</a:t>
            </a:r>
          </a:p>
          <a:p>
            <a:pPr marL="514350" indent="-514350">
              <a:buFont typeface="+mj-lt"/>
              <a:buAutoNum type="arabicPeriod"/>
            </a:pPr>
            <a:r>
              <a:rPr lang="en-US" dirty="0" smtClean="0"/>
              <a:t>Mid 30s</a:t>
            </a:r>
          </a:p>
          <a:p>
            <a:pPr marL="514350" indent="-514350">
              <a:buFont typeface="+mj-lt"/>
              <a:buAutoNum type="arabicPeriod"/>
            </a:pPr>
            <a:r>
              <a:rPr lang="en-US" dirty="0" smtClean="0"/>
              <a:t>False</a:t>
            </a:r>
          </a:p>
          <a:p>
            <a:pPr marL="514350" indent="-514350">
              <a:buFont typeface="+mj-lt"/>
              <a:buAutoNum type="arabicPeriod"/>
            </a:pPr>
            <a:r>
              <a:rPr lang="en-US" dirty="0" smtClean="0"/>
              <a:t>Caucasian and Asian Women</a:t>
            </a:r>
          </a:p>
          <a:p>
            <a:pPr marL="514350" indent="-514350">
              <a:buFont typeface="+mj-lt"/>
              <a:buAutoNum type="arabicPeriod"/>
            </a:pPr>
            <a:r>
              <a:rPr lang="en-US" dirty="0" smtClean="0"/>
              <a:t>Walking</a:t>
            </a:r>
          </a:p>
          <a:p>
            <a:pPr marL="514350" indent="-514350">
              <a:buFont typeface="+mj-lt"/>
              <a:buAutoNum type="arabicPeriod"/>
            </a:pPr>
            <a:r>
              <a:rPr lang="en-US" dirty="0" smtClean="0"/>
              <a:t>True</a:t>
            </a:r>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30EA4C85-6A0C-4EC7-8701-EFFC2D1074F9}" type="slidenum">
              <a:rPr lang="en-US" smtClean="0"/>
              <a:t>10</a:t>
            </a:fld>
            <a:endParaRPr lang="en-US" dirty="0"/>
          </a:p>
        </p:txBody>
      </p:sp>
    </p:spTree>
    <p:extLst>
      <p:ext uri="{BB962C8B-B14F-4D97-AF65-F5344CB8AC3E}">
        <p14:creationId xmlns:p14="http://schemas.microsoft.com/office/powerpoint/2010/main" val="142928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a:t>
            </a:r>
            <a:r>
              <a:rPr lang="en-US" sz="1200" kern="1200" baseline="0" dirty="0" smtClean="0">
                <a:solidFill>
                  <a:schemeClr val="tx1"/>
                </a:solidFill>
                <a:effectLst/>
                <a:latin typeface="+mn-lt"/>
                <a:ea typeface="+mn-ea"/>
                <a:cs typeface="+mn-cs"/>
              </a:rPr>
              <a:t> I have any questions? (Answer any questions)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In closing, thank you for taking a moment to listen to me. In summary, we’ve talked about the importance of bone health. As we age, maintaining healthy bones requires you to eat right and exercise regularly to avoid osteoporosis. I encourage any of you who have a concern about the current state of you bones to consult with your physician.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Thank you once again. </a:t>
            </a:r>
            <a:endParaRPr lang="en-US" dirty="0"/>
          </a:p>
        </p:txBody>
      </p:sp>
      <p:sp>
        <p:nvSpPr>
          <p:cNvPr id="4" name="Slide Number Placeholder 3"/>
          <p:cNvSpPr>
            <a:spLocks noGrp="1"/>
          </p:cNvSpPr>
          <p:nvPr>
            <p:ph type="sldNum" sz="quarter" idx="10"/>
          </p:nvPr>
        </p:nvSpPr>
        <p:spPr/>
        <p:txBody>
          <a:bodyPr/>
          <a:lstStyle/>
          <a:p>
            <a:fld id="{E7F0CF98-6FC5-4DEE-8A31-26ED4A44B455}" type="slidenum">
              <a:rPr lang="en-US" smtClean="0"/>
              <a:t>11</a:t>
            </a:fld>
            <a:endParaRPr lang="en-US" dirty="0"/>
          </a:p>
        </p:txBody>
      </p:sp>
    </p:spTree>
    <p:extLst>
      <p:ext uri="{BB962C8B-B14F-4D97-AF65-F5344CB8AC3E}">
        <p14:creationId xmlns:p14="http://schemas.microsoft.com/office/powerpoint/2010/main" val="953128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0CF98-6FC5-4DEE-8A31-26ED4A44B455}" type="slidenum">
              <a:rPr lang="en-US" smtClean="0"/>
              <a:t>12</a:t>
            </a:fld>
            <a:endParaRPr lang="en-US" dirty="0"/>
          </a:p>
        </p:txBody>
      </p:sp>
    </p:spTree>
    <p:extLst>
      <p:ext uri="{BB962C8B-B14F-4D97-AF65-F5344CB8AC3E}">
        <p14:creationId xmlns:p14="http://schemas.microsoft.com/office/powerpoint/2010/main" val="739756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0CF98-6FC5-4DEE-8A31-26ED4A44B455}" type="slidenum">
              <a:rPr lang="en-US" smtClean="0"/>
              <a:t>13</a:t>
            </a:fld>
            <a:endParaRPr lang="en-US" dirty="0"/>
          </a:p>
        </p:txBody>
      </p:sp>
    </p:spTree>
    <p:extLst>
      <p:ext uri="{BB962C8B-B14F-4D97-AF65-F5344CB8AC3E}">
        <p14:creationId xmlns:p14="http://schemas.microsoft.com/office/powerpoint/2010/main" val="164785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graphic</a:t>
            </a:r>
            <a:r>
              <a:rPr lang="en-US" baseline="0" dirty="0" smtClean="0"/>
              <a:t> and what it represents is all too common.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Does anyone know why this happens?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this a natural part of aging?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 want you to know is that this is not necessary a natural part of aging. It the result of poor bone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Bone serve</a:t>
            </a:r>
            <a:r>
              <a:rPr lang="en-US" baseline="0" dirty="0" smtClean="0"/>
              <a:t> many vital function in the body. Not only do they serve as the framework for the body. They also protect our internal organs from injury, assist the body in movement, produce blood cells, and store vital minerals for the body to use when needed.  </a:t>
            </a:r>
            <a:endParaRPr lang="en-US" dirty="0" smtClean="0"/>
          </a:p>
          <a:p>
            <a:endParaRPr lang="en-US" dirty="0" smtClean="0"/>
          </a:p>
          <a:p>
            <a:r>
              <a:rPr lang="en-US" dirty="0" smtClean="0"/>
              <a:t>However, bones are constantly changing—evolving. And bone</a:t>
            </a:r>
            <a:r>
              <a:rPr lang="en-US" baseline="0" dirty="0" smtClean="0"/>
              <a:t> loss is a natural part of the aging process. However, the natural process of bone lose should not lead to osteoporosis. </a:t>
            </a:r>
            <a:endParaRPr lang="en-US" dirty="0" smtClean="0"/>
          </a:p>
          <a:p>
            <a:endParaRPr lang="en-US" dirty="0" smtClean="0"/>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So, let’s look at osteoporosis in more depth and way we may prevent it.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(Next Slide)</a:t>
            </a:r>
            <a:endParaRPr lang="en-US" sz="1200" baseline="0" dirty="0" smtClean="0"/>
          </a:p>
        </p:txBody>
      </p:sp>
      <p:sp>
        <p:nvSpPr>
          <p:cNvPr id="4" name="Slide Number Placeholder 3"/>
          <p:cNvSpPr>
            <a:spLocks noGrp="1"/>
          </p:cNvSpPr>
          <p:nvPr>
            <p:ph type="sldNum" sz="quarter" idx="10"/>
          </p:nvPr>
        </p:nvSpPr>
        <p:spPr/>
        <p:txBody>
          <a:bodyPr/>
          <a:lstStyle/>
          <a:p>
            <a:fld id="{30EA4C85-6A0C-4EC7-8701-EFFC2D1074F9}" type="slidenum">
              <a:rPr lang="en-US" smtClean="0"/>
              <a:t>2</a:t>
            </a:fld>
            <a:endParaRPr lang="en-US" dirty="0"/>
          </a:p>
        </p:txBody>
      </p:sp>
    </p:spTree>
    <p:extLst>
      <p:ext uri="{BB962C8B-B14F-4D97-AF65-F5344CB8AC3E}">
        <p14:creationId xmlns:p14="http://schemas.microsoft.com/office/powerpoint/2010/main" val="40888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FF0000"/>
                </a:solidFill>
                <a:effectLst/>
              </a:rPr>
              <a:t>Osteoporosis is a progressive disease. The word literally means “porous bones.” It is often called the “Silent Disease” because you can’t feel your bones getting weaker. You probably won’t know it has happened until it’s too late.  </a:t>
            </a:r>
            <a:r>
              <a:rPr lang="en-US" b="0" baseline="0" dirty="0" smtClean="0">
                <a:solidFill>
                  <a:srgbClr val="FF0000"/>
                </a:solidFill>
                <a:effectLst/>
              </a:rPr>
              <a:t> Many people don’t know until they have a change in posture, or break a hip. Back pain could be one of the first signs.  </a:t>
            </a:r>
          </a:p>
          <a:p>
            <a:endParaRPr lang="en-US" b="0" baseline="0" dirty="0" smtClean="0">
              <a:solidFill>
                <a:srgbClr val="FF0000"/>
              </a:solidFill>
              <a:effectLst/>
            </a:endParaRPr>
          </a:p>
          <a:p>
            <a:r>
              <a:rPr lang="en-US" b="0" dirty="0" smtClean="0">
                <a:solidFill>
                  <a:srgbClr val="FF0000"/>
                </a:solidFill>
                <a:effectLst/>
              </a:rPr>
              <a:t>The</a:t>
            </a:r>
            <a:r>
              <a:rPr lang="en-US" b="0" baseline="0" dirty="0" smtClean="0">
                <a:solidFill>
                  <a:srgbClr val="FF0000"/>
                </a:solidFill>
                <a:effectLst/>
              </a:rPr>
              <a:t> only way you can proactively determine if you have osteoporosis is by getting </a:t>
            </a:r>
            <a:r>
              <a:rPr lang="en-US" b="0" dirty="0" smtClean="0">
                <a:solidFill>
                  <a:srgbClr val="FF0000"/>
                </a:solidFill>
                <a:effectLst/>
              </a:rPr>
              <a:t>a bone density test, which measures how much bone you have in your hips and spine.  </a:t>
            </a:r>
          </a:p>
          <a:p>
            <a:endParaRPr lang="en-US" b="0" dirty="0" smtClean="0">
              <a:solidFill>
                <a:srgbClr val="FF0000"/>
              </a:solidFill>
              <a:effectLst/>
            </a:endParaRPr>
          </a:p>
          <a:p>
            <a:r>
              <a:rPr lang="en-US" b="0" dirty="0" smtClean="0">
                <a:solidFill>
                  <a:srgbClr val="FF0000"/>
                </a:solidFill>
                <a:effectLst/>
              </a:rPr>
              <a:t>And what might</a:t>
            </a:r>
            <a:r>
              <a:rPr lang="en-US" b="0" baseline="0" dirty="0" smtClean="0">
                <a:solidFill>
                  <a:srgbClr val="FF0000"/>
                </a:solidFill>
                <a:effectLst/>
              </a:rPr>
              <a:t> the test find?</a:t>
            </a:r>
          </a:p>
          <a:p>
            <a:endParaRPr lang="en-US" b="0" baseline="0" dirty="0" smtClean="0">
              <a:solidFill>
                <a:srgbClr val="FF0000"/>
              </a:solidFill>
              <a:effectLst/>
            </a:endParaRPr>
          </a:p>
          <a:p>
            <a:r>
              <a:rPr lang="en-US" b="0" baseline="0" dirty="0" smtClean="0">
                <a:solidFill>
                  <a:srgbClr val="FF0000"/>
                </a:solidFill>
                <a:effectLst/>
              </a:rPr>
              <a:t>(Next slide)</a:t>
            </a:r>
            <a:endParaRPr lang="en-US" b="0" dirty="0" smtClean="0">
              <a:solidFill>
                <a:srgbClr val="FF0000"/>
              </a:solidFill>
              <a:effectLst/>
            </a:endParaRPr>
          </a:p>
          <a:p>
            <a:endParaRPr lang="en-US" b="1" dirty="0" smtClean="0"/>
          </a:p>
          <a:p>
            <a:r>
              <a:rPr lang="en-US" b="0" dirty="0" smtClean="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NIH. (2015). </a:t>
            </a:r>
            <a:r>
              <a:rPr lang="en-US" sz="1200" i="1" kern="1200" dirty="0" smtClean="0">
                <a:solidFill>
                  <a:schemeClr val="tx1"/>
                </a:solidFill>
                <a:effectLst/>
                <a:latin typeface="+mn-lt"/>
                <a:ea typeface="+mn-ea"/>
                <a:cs typeface="+mn-cs"/>
              </a:rPr>
              <a:t>Osteoporosis Overview.</a:t>
            </a:r>
            <a:r>
              <a:rPr lang="en-US" sz="1200" kern="1200" dirty="0" smtClean="0">
                <a:solidFill>
                  <a:schemeClr val="tx1"/>
                </a:solidFill>
                <a:effectLst/>
                <a:latin typeface="+mn-lt"/>
                <a:ea typeface="+mn-ea"/>
                <a:cs typeface="+mn-cs"/>
              </a:rPr>
              <a:t> Retrieved from NIH: http://www.niams.nih.gov/Health_Info/Bone/Osteoporosis/overview.asp</a:t>
            </a:r>
          </a:p>
          <a:p>
            <a:endParaRPr lang="en-US" b="1" dirty="0"/>
          </a:p>
        </p:txBody>
      </p:sp>
      <p:sp>
        <p:nvSpPr>
          <p:cNvPr id="4" name="Slide Number Placeholder 3"/>
          <p:cNvSpPr>
            <a:spLocks noGrp="1"/>
          </p:cNvSpPr>
          <p:nvPr>
            <p:ph type="sldNum" sz="quarter" idx="10"/>
          </p:nvPr>
        </p:nvSpPr>
        <p:spPr/>
        <p:txBody>
          <a:bodyPr/>
          <a:lstStyle/>
          <a:p>
            <a:fld id="{30EA4C85-6A0C-4EC7-8701-EFFC2D1074F9}" type="slidenum">
              <a:rPr lang="en-US" smtClean="0"/>
              <a:t>3</a:t>
            </a:fld>
            <a:endParaRPr lang="en-US" dirty="0"/>
          </a:p>
        </p:txBody>
      </p:sp>
    </p:spTree>
    <p:extLst>
      <p:ext uri="{BB962C8B-B14F-4D97-AF65-F5344CB8AC3E}">
        <p14:creationId xmlns:p14="http://schemas.microsoft.com/office/powerpoint/2010/main" val="413450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top cross section represents healthy bone.  </a:t>
            </a:r>
          </a:p>
          <a:p>
            <a:endParaRPr lang="en-US" sz="1200" baseline="0" dirty="0" smtClean="0"/>
          </a:p>
          <a:p>
            <a:r>
              <a:rPr lang="en-US" b="0" dirty="0" smtClean="0">
                <a:effectLst/>
              </a:rPr>
              <a:t>Your bones are living, growing tissue that store calcium and other minerals. </a:t>
            </a:r>
            <a:r>
              <a:rPr lang="en-US" sz="1200" baseline="0" dirty="0" smtClean="0"/>
              <a:t>Healthy bone is a result of the body’s ability to form new bone quicker than it removes old bone. So, when we are young we form bone quicker, therefore, allowing for more bone mass. We reach  maximum bone density and strength around the age of 30. </a:t>
            </a:r>
          </a:p>
          <a:p>
            <a:endParaRPr lang="en-US" sz="1200" baseline="0" dirty="0" smtClean="0"/>
          </a:p>
          <a:p>
            <a:r>
              <a:rPr lang="en-US" sz="1200" baseline="0" dirty="0" smtClean="0"/>
              <a:t>The bottom cross section is a snapshot of bone with osteoporosis. In this case, the removal of old bone exceeds formation of new bone.  </a:t>
            </a:r>
          </a:p>
          <a:p>
            <a:endParaRPr lang="en-US" sz="1200" baseline="0" dirty="0" smtClean="0"/>
          </a:p>
          <a:p>
            <a:r>
              <a:rPr lang="en-US" sz="1200" baseline="0" dirty="0" smtClean="0"/>
              <a:t>The result is porous, brittle bones</a:t>
            </a:r>
          </a:p>
          <a:p>
            <a:endParaRPr lang="en-US" sz="1200" baseline="0" dirty="0" smtClean="0"/>
          </a:p>
          <a:p>
            <a:r>
              <a:rPr lang="en-US" sz="1200" baseline="0" dirty="0" smtClean="0"/>
              <a:t>(Next Slide)</a:t>
            </a:r>
          </a:p>
        </p:txBody>
      </p:sp>
      <p:sp>
        <p:nvSpPr>
          <p:cNvPr id="4" name="Slide Number Placeholder 3"/>
          <p:cNvSpPr>
            <a:spLocks noGrp="1"/>
          </p:cNvSpPr>
          <p:nvPr>
            <p:ph type="sldNum" sz="quarter" idx="10"/>
          </p:nvPr>
        </p:nvSpPr>
        <p:spPr/>
        <p:txBody>
          <a:bodyPr/>
          <a:lstStyle/>
          <a:p>
            <a:fld id="{30EA4C85-6A0C-4EC7-8701-EFFC2D1074F9}" type="slidenum">
              <a:rPr lang="en-US" smtClean="0"/>
              <a:t>4</a:t>
            </a:fld>
            <a:endParaRPr lang="en-US" dirty="0"/>
          </a:p>
        </p:txBody>
      </p:sp>
    </p:spTree>
    <p:extLst>
      <p:ext uri="{BB962C8B-B14F-4D97-AF65-F5344CB8AC3E}">
        <p14:creationId xmlns:p14="http://schemas.microsoft.com/office/powerpoint/2010/main" val="117040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According to the International Osteoporosis Foundation (n.d.):</a:t>
            </a:r>
          </a:p>
          <a:p>
            <a:endParaRPr lang="en-US" b="1" dirty="0" smtClean="0"/>
          </a:p>
          <a:p>
            <a:pPr marL="171450" indent="-171450">
              <a:buFont typeface="Arial" panose="020B0604020202020204" pitchFamily="34" charset="0"/>
              <a:buChar char="•"/>
            </a:pPr>
            <a:r>
              <a:rPr lang="en-US" dirty="0" smtClean="0"/>
              <a:t>The 44 million people with either osteoporosis or low bone mass represent 55 percent of the people aged 50 and older in the United States.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By the year 2010, it is estimated that more than 52 million women and men in this same age category will be affected and, if current trends continue, the figure will climb to more than 61 million by 2020.</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In 2002, it is estimated that more than 10 million people already have osteoporosis. Approximately eighty percent of these people are women. This figure will rise to almost 12 million individuals by 2010 and to approximately 14 million by 2020 if additional efforts are not made to stem this disease, which may be largely prevented with lifestyle considerations and treatment when appropriate.</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IOF. (n.d.). </a:t>
            </a:r>
            <a:r>
              <a:rPr lang="en-US" sz="1200" i="1" kern="1200" dirty="0" smtClean="0">
                <a:solidFill>
                  <a:schemeClr val="tx1"/>
                </a:solidFill>
                <a:effectLst/>
                <a:latin typeface="+mn-lt"/>
                <a:ea typeface="+mn-ea"/>
                <a:cs typeface="+mn-cs"/>
              </a:rPr>
              <a:t>Facts and Statistics.</a:t>
            </a:r>
            <a:r>
              <a:rPr lang="en-US" sz="1200" kern="1200" dirty="0" smtClean="0">
                <a:solidFill>
                  <a:schemeClr val="tx1"/>
                </a:solidFill>
                <a:effectLst/>
                <a:latin typeface="+mn-lt"/>
                <a:ea typeface="+mn-ea"/>
                <a:cs typeface="+mn-cs"/>
              </a:rPr>
              <a:t> Retrieved from The International Osteoporosis Foundation: https://www.iofbonehealth.org/facts-statistics#category-23</a:t>
            </a:r>
          </a:p>
          <a:p>
            <a:endParaRPr lang="en-US" b="1" dirty="0"/>
          </a:p>
        </p:txBody>
      </p:sp>
      <p:sp>
        <p:nvSpPr>
          <p:cNvPr id="4" name="Slide Number Placeholder 3"/>
          <p:cNvSpPr>
            <a:spLocks noGrp="1"/>
          </p:cNvSpPr>
          <p:nvPr>
            <p:ph type="sldNum" sz="quarter" idx="10"/>
          </p:nvPr>
        </p:nvSpPr>
        <p:spPr/>
        <p:txBody>
          <a:bodyPr/>
          <a:lstStyle/>
          <a:p>
            <a:fld id="{30EA4C85-6A0C-4EC7-8701-EFFC2D1074F9}" type="slidenum">
              <a:rPr lang="en-US" smtClean="0"/>
              <a:t>5</a:t>
            </a:fld>
            <a:endParaRPr lang="en-US" dirty="0"/>
          </a:p>
        </p:txBody>
      </p:sp>
    </p:spTree>
    <p:extLst>
      <p:ext uri="{BB962C8B-B14F-4D97-AF65-F5344CB8AC3E}">
        <p14:creationId xmlns:p14="http://schemas.microsoft.com/office/powerpoint/2010/main" val="408535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According the National Institute of Health, there are many risk factor associated with osteoporosis.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Uncontrollable factors include gender, age, race, family history and hormone levels. Let’s take a more in-depth look at each one.  </a:t>
            </a:r>
            <a:endParaRPr lang="en-US" sz="1200" dirty="0" smtClean="0"/>
          </a:p>
          <a:p>
            <a:pPr marL="171450" indent="-171450">
              <a:buFont typeface="Arial" panose="020B0604020202020204" pitchFamily="34" charset="0"/>
              <a:buChar cha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Gender: </a:t>
            </a:r>
            <a:r>
              <a:rPr lang="en-US" sz="1200" b="0" dirty="0" smtClean="0"/>
              <a:t>Both</a:t>
            </a:r>
            <a:r>
              <a:rPr lang="en-US" sz="1200" b="0" baseline="0" dirty="0" smtClean="0"/>
              <a:t> men and women can develop osteoporosis; however, </a:t>
            </a:r>
            <a:r>
              <a:rPr lang="en-US" b="0" dirty="0" smtClean="0">
                <a:effectLst/>
              </a:rPr>
              <a:t>80% of people with osteoporosis are women. Women’s bones are smaller and thinner than men’s.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effectLst/>
            </a:endParaRPr>
          </a:p>
          <a:p>
            <a:pPr marL="171450" indent="-171450">
              <a:buFont typeface="Arial" panose="020B0604020202020204" pitchFamily="34" charset="0"/>
              <a:buChar char="•"/>
            </a:pPr>
            <a:r>
              <a:rPr lang="en-US" sz="1200" b="1" dirty="0" smtClean="0"/>
              <a:t>Age:</a:t>
            </a:r>
            <a:r>
              <a:rPr lang="en-US" sz="1200" dirty="0" smtClean="0"/>
              <a:t> As</a:t>
            </a:r>
            <a:r>
              <a:rPr lang="en-US" sz="1200" baseline="0" dirty="0" smtClean="0"/>
              <a:t> discussed, as we age our bones naturally become thinner and weaker.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1" dirty="0" smtClean="0"/>
              <a:t>Race/Genetics: </a:t>
            </a:r>
            <a:r>
              <a:rPr lang="en-US" sz="1200" dirty="0" smtClean="0"/>
              <a:t>Research has</a:t>
            </a:r>
            <a:r>
              <a:rPr lang="en-US" sz="1200" baseline="0" dirty="0" smtClean="0"/>
              <a:t> shown that Caucasians and Asians are more prone to develop osteoporosis. Estimates reveal that 20% of Asian and Caucasian women over 50 years of age have osteoporosis, while only 10% of Hispanic and 5% of non-Hispanic black women have the disease.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1" dirty="0" smtClean="0"/>
              <a:t>Hormone levels: </a:t>
            </a:r>
            <a:r>
              <a:rPr lang="en-US" sz="1200" dirty="0" smtClean="0"/>
              <a:t>Research</a:t>
            </a:r>
            <a:r>
              <a:rPr lang="en-US" sz="1200" baseline="0" dirty="0" smtClean="0"/>
              <a:t> reveals that low level of estrogen in women and low testosterone in men can result in a loss of bone mass. Therefore, p</a:t>
            </a:r>
            <a:r>
              <a:rPr lang="en-US" sz="1200" dirty="0" smtClean="0"/>
              <a:t>ost-menopausal</a:t>
            </a:r>
            <a:r>
              <a:rPr lang="en-US" sz="1200" baseline="0" dirty="0" smtClean="0"/>
              <a:t> women or women with amenorrhea are at higher risk of developing osteoporosis.  </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The bold</a:t>
            </a:r>
            <a:r>
              <a:rPr lang="en-US" sz="1200" baseline="0" dirty="0" smtClean="0"/>
              <a:t> risk factor represent those that are controllable. </a:t>
            </a:r>
          </a:p>
          <a:p>
            <a:pPr marL="0" indent="0">
              <a:buFont typeface="Arial" panose="020B0604020202020204" pitchFamily="34" charset="0"/>
              <a:buNone/>
            </a:pPr>
            <a:endParaRPr lang="en-US" sz="1200" dirty="0" smtClean="0"/>
          </a:p>
          <a:p>
            <a:r>
              <a:rPr lang="en-US" sz="1200" b="1" dirty="0" smtClean="0"/>
              <a:t>Physical</a:t>
            </a:r>
            <a:r>
              <a:rPr lang="en-US" sz="1200" b="1" baseline="0" dirty="0" smtClean="0"/>
              <a:t> inactivity: </a:t>
            </a:r>
            <a:r>
              <a:rPr lang="en-US" sz="1200" baseline="0" dirty="0" smtClean="0"/>
              <a:t>Being inactive increases one’s risk of osteoporosis. The fact is living a sedentary lifestyle can lead to many diseases to include </a:t>
            </a:r>
            <a:r>
              <a:rPr lang="en-US" dirty="0" smtClean="0"/>
              <a:t>cardiovascular diseases, diabetes, or obesity. In relation to osteoporosis, if you don’t move,</a:t>
            </a:r>
            <a:r>
              <a:rPr lang="en-US" baseline="0" dirty="0" smtClean="0"/>
              <a:t> your bones become weak. </a:t>
            </a:r>
            <a:r>
              <a:rPr lang="en-US" b="0" dirty="0" smtClean="0">
                <a:effectLst/>
              </a:rPr>
              <a:t>Exercise can help slow bone loss and can also build or maintain muscles. Try to exercise for 30 minutes most days. Look for opportunities to move throughout your day. Strength</a:t>
            </a:r>
            <a:r>
              <a:rPr lang="en-US" b="0" baseline="0" dirty="0" smtClean="0">
                <a:effectLst/>
              </a:rPr>
              <a:t> training can also help strengthen bone, so it is recommend XXXXX. </a:t>
            </a:r>
            <a:r>
              <a:rPr lang="en-US" b="0" dirty="0" smtClean="0">
                <a:effectLst/>
              </a:rPr>
              <a:t>Walking, jogging, hiking, climbing, aerobics, tennis, and weight training are good options for most people. But check with your doctor first.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b="1" dirty="0" smtClean="0"/>
              <a:t>Smoking: </a:t>
            </a:r>
            <a:r>
              <a:rPr lang="en-US" sz="1200" dirty="0" smtClean="0"/>
              <a:t>Research</a:t>
            </a:r>
            <a:r>
              <a:rPr lang="en-US" sz="1200" baseline="0" dirty="0" smtClean="0"/>
              <a:t> has shown a direct correlation between smoking and bone density. The NIH says the best thing you can do is quit. </a:t>
            </a:r>
          </a:p>
          <a:p>
            <a:pPr marL="171450" indent="-171450">
              <a:buFont typeface="Arial" panose="020B0604020202020204" pitchFamily="34" charset="0"/>
              <a:buChar char="•"/>
            </a:pPr>
            <a:endParaRPr lang="en-US" sz="1200" b="1" baseline="0" dirty="0" smtClean="0"/>
          </a:p>
          <a:p>
            <a:pPr marL="171450" indent="-171450">
              <a:buFont typeface="Arial" panose="020B0604020202020204" pitchFamily="34" charset="0"/>
              <a:buChar char="•"/>
            </a:pPr>
            <a:r>
              <a:rPr lang="en-US" sz="1200" b="1" dirty="0" smtClean="0"/>
              <a:t>Medications: </a:t>
            </a:r>
            <a:r>
              <a:rPr lang="en-US" sz="1200" dirty="0" smtClean="0"/>
              <a:t>Medicine</a:t>
            </a:r>
            <a:r>
              <a:rPr lang="en-US" sz="1200" baseline="0" dirty="0" smtClean="0"/>
              <a:t> to treat thyroid disease, endometriosis, and some cancers also decrease bone mass. Therefore, talk to your provider and inquire about the impact of your prescription drugs on your bone health. </a:t>
            </a:r>
          </a:p>
          <a:p>
            <a:pPr marL="171450" indent="-171450">
              <a:buFont typeface="Arial" panose="020B0604020202020204" pitchFamily="34" charset="0"/>
              <a:buChar char="•"/>
            </a:pP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Poor Diet: </a:t>
            </a:r>
            <a:r>
              <a:rPr lang="en-US" sz="1200" dirty="0" smtClean="0"/>
              <a:t>Consuming a diet with</a:t>
            </a:r>
            <a:r>
              <a:rPr lang="en-US" sz="1200" baseline="0" dirty="0" smtClean="0"/>
              <a:t> inadequate amounts of calcium increase your risk of osteoporosis. However, it is much more complex than that. Vitamin D, potassium and magnesium also play a vital role, which we’ll discuss in more detail in the following slides.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t>(Next Slide)</a:t>
            </a:r>
            <a:endParaRPr lang="en-US" sz="1200" dirty="0" smtClean="0"/>
          </a:p>
          <a:p>
            <a:pPr marL="171450" indent="-171450">
              <a:buFont typeface="Arial" panose="020B0604020202020204" pitchFamily="34" charset="0"/>
              <a:buChar char="•"/>
            </a:pPr>
            <a:endParaRPr lang="en-US" sz="1200" dirty="0" smtClean="0"/>
          </a:p>
          <a:p>
            <a:r>
              <a:rPr lang="en-US" b="0" dirty="0" smtClean="0">
                <a:effectLst/>
              </a:rPr>
              <a:t>Reference</a:t>
            </a:r>
          </a:p>
          <a:p>
            <a:r>
              <a:rPr lang="en-US" sz="1200" kern="1200" dirty="0" smtClean="0">
                <a:solidFill>
                  <a:schemeClr val="tx1"/>
                </a:solidFill>
                <a:effectLst/>
                <a:latin typeface="+mn-lt"/>
                <a:ea typeface="+mn-ea"/>
                <a:cs typeface="+mn-cs"/>
              </a:rPr>
              <a:t>NIH. (n.d.). </a:t>
            </a:r>
            <a:r>
              <a:rPr lang="en-US" sz="1200" i="1" kern="1200" dirty="0" smtClean="0">
                <a:solidFill>
                  <a:schemeClr val="tx1"/>
                </a:solidFill>
                <a:effectLst/>
                <a:latin typeface="+mn-lt"/>
                <a:ea typeface="+mn-ea"/>
                <a:cs typeface="+mn-cs"/>
              </a:rPr>
              <a:t>Risk Factors.</a:t>
            </a:r>
            <a:r>
              <a:rPr lang="en-US" sz="1200" kern="1200" dirty="0" smtClean="0">
                <a:solidFill>
                  <a:schemeClr val="tx1"/>
                </a:solidFill>
                <a:effectLst/>
                <a:latin typeface="+mn-lt"/>
                <a:ea typeface="+mn-ea"/>
                <a:cs typeface="+mn-cs"/>
              </a:rPr>
              <a:t> Retrieved from NIH Senior Health: https://nihseniorhealth.gov/osteoporosis/riskfactors/01.html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McCoy, K. (n.d.). </a:t>
            </a:r>
            <a:r>
              <a:rPr lang="en-US" sz="1200" i="1" kern="1200" dirty="0" smtClean="0">
                <a:solidFill>
                  <a:schemeClr val="tx1"/>
                </a:solidFill>
                <a:effectLst/>
                <a:latin typeface="+mn-lt"/>
                <a:ea typeface="+mn-ea"/>
                <a:cs typeface="+mn-cs"/>
              </a:rPr>
              <a:t>Osteoporosis Across Cultures.</a:t>
            </a:r>
            <a:r>
              <a:rPr lang="en-US" sz="1200" kern="1200" dirty="0" smtClean="0">
                <a:solidFill>
                  <a:schemeClr val="tx1"/>
                </a:solidFill>
                <a:effectLst/>
                <a:latin typeface="+mn-lt"/>
                <a:ea typeface="+mn-ea"/>
                <a:cs typeface="+mn-cs"/>
              </a:rPr>
              <a:t> Retrieved from Everyday Health: http://www.everydayhealth.com/osteoporosis/osteoporosis-across-cultures.aspx</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Sampson, H. W. (2003, Jun). </a:t>
            </a:r>
            <a:r>
              <a:rPr lang="en-US" sz="1200" i="1" kern="1200" dirty="0" smtClean="0">
                <a:solidFill>
                  <a:schemeClr val="tx1"/>
                </a:solidFill>
                <a:effectLst/>
                <a:latin typeface="+mn-lt"/>
                <a:ea typeface="+mn-ea"/>
                <a:cs typeface="+mn-cs"/>
              </a:rPr>
              <a:t>Alcohol and Other Factors Affecting Osteoporosis Risk in Women.</a:t>
            </a:r>
            <a:r>
              <a:rPr lang="en-US" sz="1200" kern="1200" dirty="0" smtClean="0">
                <a:solidFill>
                  <a:schemeClr val="tx1"/>
                </a:solidFill>
                <a:effectLst/>
                <a:latin typeface="+mn-lt"/>
                <a:ea typeface="+mn-ea"/>
                <a:cs typeface="+mn-cs"/>
              </a:rPr>
              <a:t> Retrieved from NIH: http://pubs.niaaa.nih.gov/publications/arh26-4/292-298.htm</a:t>
            </a:r>
          </a:p>
          <a:p>
            <a:pPr marL="0" indent="0">
              <a:buFont typeface="Arial" panose="020B0604020202020204" pitchFamily="34" charset="0"/>
              <a:buNone/>
            </a:pPr>
            <a:endParaRPr lang="en-US" sz="1200" b="0" dirty="0" smtClean="0"/>
          </a:p>
          <a:p>
            <a:pPr marL="171450" indent="-171450">
              <a:buFont typeface="Arial" panose="020B0604020202020204" pitchFamily="34" charset="0"/>
              <a:buChar char="•"/>
            </a:pPr>
            <a:endParaRPr lang="en-US" sz="1200" b="0" dirty="0" smtClean="0"/>
          </a:p>
          <a:p>
            <a:endParaRPr lang="en-US" b="0" dirty="0" smtClean="0">
              <a:effectLst/>
            </a:endParaRPr>
          </a:p>
        </p:txBody>
      </p:sp>
      <p:sp>
        <p:nvSpPr>
          <p:cNvPr id="4" name="Slide Number Placeholder 3"/>
          <p:cNvSpPr>
            <a:spLocks noGrp="1"/>
          </p:cNvSpPr>
          <p:nvPr>
            <p:ph type="sldNum" sz="quarter" idx="10"/>
          </p:nvPr>
        </p:nvSpPr>
        <p:spPr/>
        <p:txBody>
          <a:bodyPr/>
          <a:lstStyle/>
          <a:p>
            <a:fld id="{30EA4C85-6A0C-4EC7-8701-EFFC2D1074F9}" type="slidenum">
              <a:rPr lang="en-US" smtClean="0"/>
              <a:t>6</a:t>
            </a:fld>
            <a:endParaRPr lang="en-US" dirty="0"/>
          </a:p>
        </p:txBody>
      </p:sp>
    </p:spTree>
    <p:extLst>
      <p:ext uri="{BB962C8B-B14F-4D97-AF65-F5344CB8AC3E}">
        <p14:creationId xmlns:p14="http://schemas.microsoft.com/office/powerpoint/2010/main" val="107301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effectLst/>
              </a:rPr>
              <a:t>Your body needs calcium to function. When it doesn’t have enough, it pulls calcium from your bones. Not getting enough calcium can lead to bone thinning and raises your chance of fractures. </a:t>
            </a:r>
            <a:r>
              <a:rPr lang="en-US" baseline="0" dirty="0" smtClean="0"/>
              <a:t>99% of calcium is found in bones and the remaining 1% is found in the cells and fluids for</a:t>
            </a:r>
          </a:p>
          <a:p>
            <a:pPr marL="742950" lvl="1" indent="-285750">
              <a:buFont typeface="Arial" panose="020B0604020202020204" pitchFamily="34" charset="0"/>
              <a:buChar char="•"/>
            </a:pPr>
            <a:r>
              <a:rPr lang="en-US" baseline="0" dirty="0" smtClean="0"/>
              <a:t>muscle contraction</a:t>
            </a:r>
          </a:p>
          <a:p>
            <a:pPr marL="742950" lvl="1" indent="-285750">
              <a:buFont typeface="Arial" panose="020B0604020202020204" pitchFamily="34" charset="0"/>
              <a:buChar char="•"/>
            </a:pPr>
            <a:r>
              <a:rPr lang="en-US" baseline="0" dirty="0" smtClean="0"/>
              <a:t>release of neurotransmitter</a:t>
            </a:r>
          </a:p>
          <a:p>
            <a:pPr marL="742950" lvl="1" indent="-285750">
              <a:buFont typeface="Arial" panose="020B0604020202020204" pitchFamily="34" charset="0"/>
              <a:buChar char="•"/>
            </a:pPr>
            <a:r>
              <a:rPr lang="en-US" baseline="0" dirty="0" smtClean="0"/>
              <a:t>blood pressure regulation</a:t>
            </a:r>
          </a:p>
          <a:p>
            <a:endParaRPr lang="en-US" b="0" dirty="0" smtClean="0"/>
          </a:p>
          <a:p>
            <a:r>
              <a:rPr lang="en-US" b="0" dirty="0" smtClean="0">
                <a:effectLst/>
              </a:rPr>
              <a:t>Most adults need at least 1,000 mg of calcium a day. </a:t>
            </a:r>
            <a:r>
              <a:rPr lang="en-US" baseline="0" dirty="0" smtClean="0"/>
              <a:t>Sources of calcium include: </a:t>
            </a:r>
            <a:r>
              <a:rPr lang="fi-FI" baseline="0" dirty="0" smtClean="0"/>
              <a:t>c</a:t>
            </a:r>
            <a:r>
              <a:rPr lang="fi-FI" dirty="0" smtClean="0"/>
              <a:t>heese, yogurt,</a:t>
            </a:r>
            <a:r>
              <a:rPr lang="fi-FI" baseline="0" dirty="0" smtClean="0"/>
              <a:t> milk, s</a:t>
            </a:r>
            <a:r>
              <a:rPr lang="en-US" dirty="0" smtClean="0"/>
              <a:t>ardines, dark leafy greens like spinach, kale, turnips, and collard greens, fortified cereals, fortified orange juice, soybeans,</a:t>
            </a:r>
            <a:r>
              <a:rPr lang="en-US" baseline="0" dirty="0" smtClean="0"/>
              <a:t> and e</a:t>
            </a:r>
            <a:r>
              <a:rPr lang="en-US" dirty="0" smtClean="0"/>
              <a:t>nriched breads, grains, and waffles.</a:t>
            </a:r>
          </a:p>
          <a:p>
            <a:endParaRPr lang="en-US" dirty="0" smtClean="0">
              <a:effectLst/>
            </a:endParaRPr>
          </a:p>
          <a:p>
            <a:r>
              <a:rPr lang="en-US" dirty="0" smtClean="0"/>
              <a: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Web MD states that, “two lesser known nutrients that help keep bones healthy are magnesium and potassium.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you’re low on magnesium, you can have problems with your vitamin D balance, which may affect your bone health. Most adults need at least</a:t>
            </a:r>
            <a:r>
              <a:rPr lang="en-US" baseline="0" dirty="0" smtClean="0"/>
              <a:t> 400 mg of magnesium. Sources include sweet potatoes, </a:t>
            </a:r>
            <a:r>
              <a:rPr lang="en-US" b="0" baseline="0" dirty="0" smtClean="0">
                <a:effectLst/>
              </a:rPr>
              <a:t>k</a:t>
            </a:r>
            <a:r>
              <a:rPr lang="en-US" b="0" dirty="0" smtClean="0">
                <a:effectLst/>
              </a:rPr>
              <a:t>elp, wheat germ, garbanzo beans, oysters, spinach, almonds, cashews, cocoa, and water. </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Potassium neutralizes acid in your body that can leach calcium out of your bones. Most adults need at least</a:t>
            </a:r>
            <a:r>
              <a:rPr lang="en-US" baseline="0" dirty="0" smtClean="0"/>
              <a:t> 4,700 mg of potassium. Sources include white beans, dark leafy greens, baked potatoes, dried apricots, yogurt, fish, avocados, mushrooms and bananas.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NIH. (2016, Jun). </a:t>
            </a:r>
            <a:r>
              <a:rPr lang="en-US" sz="1200" i="1" kern="1200" dirty="0" smtClean="0">
                <a:solidFill>
                  <a:schemeClr val="tx1"/>
                </a:solidFill>
                <a:effectLst/>
                <a:latin typeface="+mn-lt"/>
                <a:ea typeface="+mn-ea"/>
                <a:cs typeface="+mn-cs"/>
              </a:rPr>
              <a:t>Calcium.</a:t>
            </a:r>
            <a:r>
              <a:rPr lang="en-US" sz="1200" kern="1200" dirty="0" smtClean="0">
                <a:solidFill>
                  <a:schemeClr val="tx1"/>
                </a:solidFill>
                <a:effectLst/>
                <a:latin typeface="+mn-lt"/>
                <a:ea typeface="+mn-ea"/>
                <a:cs typeface="+mn-cs"/>
              </a:rPr>
              <a:t> Retrieved from NIH: https://ods.od.nih.gov/factsheets/Calcium-Consumer/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WebMd. (n.d.). </a:t>
            </a:r>
            <a:r>
              <a:rPr lang="en-US" sz="1200" i="1" kern="1200" dirty="0" smtClean="0">
                <a:solidFill>
                  <a:schemeClr val="tx1"/>
                </a:solidFill>
                <a:effectLst/>
                <a:latin typeface="+mn-lt"/>
                <a:ea typeface="+mn-ea"/>
                <a:cs typeface="+mn-cs"/>
              </a:rPr>
              <a:t>11 Unexpected Foods That Are Good for Your Bones.</a:t>
            </a:r>
            <a:r>
              <a:rPr lang="en-US" sz="1200" kern="1200" dirty="0" smtClean="0">
                <a:solidFill>
                  <a:schemeClr val="tx1"/>
                </a:solidFill>
                <a:effectLst/>
                <a:latin typeface="+mn-lt"/>
                <a:ea typeface="+mn-ea"/>
                <a:cs typeface="+mn-cs"/>
              </a:rPr>
              <a:t> Retrieved from WebMD: http://www.webmd.com/osteoporosis/ss/slideshow-superfoods-for-your-bones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WebMD. (n.d.). </a:t>
            </a:r>
            <a:r>
              <a:rPr lang="en-US" sz="1200" i="1" kern="1200" dirty="0" smtClean="0">
                <a:solidFill>
                  <a:schemeClr val="tx1"/>
                </a:solidFill>
                <a:effectLst/>
                <a:latin typeface="+mn-lt"/>
                <a:ea typeface="+mn-ea"/>
                <a:cs typeface="+mn-cs"/>
              </a:rPr>
              <a:t>How much magnesium should you take daily?</a:t>
            </a:r>
            <a:r>
              <a:rPr lang="en-US" sz="1200" kern="1200" dirty="0" smtClean="0">
                <a:solidFill>
                  <a:schemeClr val="tx1"/>
                </a:solidFill>
                <a:effectLst/>
                <a:latin typeface="+mn-lt"/>
                <a:ea typeface="+mn-ea"/>
                <a:cs typeface="+mn-cs"/>
              </a:rPr>
              <a:t> Retrieved from Google Search: http://www.bing.com/search?q=how+much+magnesium+should+you+take+daily&amp;form=IE10TR&amp;src=IE10TR&amp;pc=EUPP_MASAJS</a:t>
            </a:r>
          </a:p>
          <a:p>
            <a:endParaRPr lang="en-US" dirty="0"/>
          </a:p>
        </p:txBody>
      </p:sp>
      <p:sp>
        <p:nvSpPr>
          <p:cNvPr id="4" name="Slide Number Placeholder 3"/>
          <p:cNvSpPr>
            <a:spLocks noGrp="1"/>
          </p:cNvSpPr>
          <p:nvPr>
            <p:ph type="sldNum" sz="quarter" idx="10"/>
          </p:nvPr>
        </p:nvSpPr>
        <p:spPr/>
        <p:txBody>
          <a:bodyPr/>
          <a:lstStyle/>
          <a:p>
            <a:fld id="{30EA4C85-6A0C-4EC7-8701-EFFC2D1074F9}" type="slidenum">
              <a:rPr lang="en-US" smtClean="0"/>
              <a:t>7</a:t>
            </a:fld>
            <a:endParaRPr lang="en-US" dirty="0"/>
          </a:p>
        </p:txBody>
      </p:sp>
    </p:spTree>
    <p:extLst>
      <p:ext uri="{BB962C8B-B14F-4D97-AF65-F5344CB8AC3E}">
        <p14:creationId xmlns:p14="http://schemas.microsoft.com/office/powerpoint/2010/main" val="232578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Vitamin D, which you can get from the sun and from food, is important to bone health. Your body can’t absorb calcium without it. Older adults between 50-70 years of age need least </a:t>
            </a:r>
            <a:r>
              <a:rPr lang="en-US" dirty="0" smtClean="0"/>
              <a:t>400 IUs</a:t>
            </a:r>
            <a:r>
              <a:rPr lang="en-US" baseline="0" dirty="0" smtClean="0"/>
              <a:t> </a:t>
            </a:r>
            <a:r>
              <a:rPr lang="en-US" b="0" dirty="0" smtClean="0">
                <a:effectLst/>
              </a:rPr>
              <a:t>day. According to the NIH, “</a:t>
            </a:r>
            <a:r>
              <a:rPr lang="en-US" sz="1200" kern="1200" dirty="0" smtClean="0">
                <a:solidFill>
                  <a:schemeClr val="tx1"/>
                </a:solidFill>
                <a:effectLst/>
                <a:latin typeface="+mn-lt"/>
                <a:ea typeface="+mn-ea"/>
                <a:cs typeface="+mn-cs"/>
              </a:rPr>
              <a:t>Very few foods in nature contain Vitamin D. The flesh of fatty fish (such as salmon, tuna, and mackerel) and fish liver oils are among the best sources. Small amounts of Vitamin D are found in beef liver, cheese, and egg yolks. Fortified foods provide most of the Vitamin D in American diet.” With that, one of the</a:t>
            </a:r>
            <a:r>
              <a:rPr lang="en-US" sz="1200" kern="1200" baseline="0" dirty="0" smtClean="0">
                <a:solidFill>
                  <a:schemeClr val="tx1"/>
                </a:solidFill>
                <a:effectLst/>
                <a:latin typeface="+mn-lt"/>
                <a:ea typeface="+mn-ea"/>
                <a:cs typeface="+mn-cs"/>
              </a:rPr>
              <a:t> best source of Vitamin D is exposure to ultra violet rays. </a:t>
            </a:r>
            <a:endParaRPr lang="en-US" sz="1200" kern="1200" dirty="0" smtClean="0">
              <a:solidFill>
                <a:schemeClr val="tx1"/>
              </a:solidFill>
              <a:effectLst/>
              <a:latin typeface="+mn-lt"/>
              <a:ea typeface="+mn-ea"/>
              <a:cs typeface="+mn-cs"/>
            </a:endParaRPr>
          </a:p>
          <a:p>
            <a:r>
              <a:rPr lang="en-US" b="0" dirty="0" smtClean="0">
                <a:effectLst/>
              </a:rPr>
              <a:t>  </a:t>
            </a:r>
          </a:p>
          <a:p>
            <a:r>
              <a:rPr lang="en-US" b="0" dirty="0" smtClean="0">
                <a:effectLst/>
              </a:rPr>
              <a:t>Your doctor can help you know if you’re getting enough vitamin D.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0EA4C85-6A0C-4EC7-8701-EFFC2D1074F9}" type="slidenum">
              <a:rPr lang="en-US" smtClean="0"/>
              <a:t>8</a:t>
            </a:fld>
            <a:endParaRPr lang="en-US" dirty="0"/>
          </a:p>
        </p:txBody>
      </p:sp>
    </p:spTree>
    <p:extLst>
      <p:ext uri="{BB962C8B-B14F-4D97-AF65-F5344CB8AC3E}">
        <p14:creationId xmlns:p14="http://schemas.microsoft.com/office/powerpoint/2010/main" val="189941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This is a graphic representation of bone</a:t>
            </a:r>
            <a:r>
              <a:rPr lang="en-US" b="0" baseline="0" dirty="0" smtClean="0"/>
              <a:t> healthy food. </a:t>
            </a:r>
            <a:r>
              <a:rPr lang="en-US" b="0" dirty="0" smtClean="0"/>
              <a:t>The information and photos was </a:t>
            </a:r>
            <a:r>
              <a:rPr lang="en-US" b="0" baseline="0" dirty="0" smtClean="0"/>
              <a:t>were retrieved from MaryAnn Tomovich’s slide presentation entitled “</a:t>
            </a:r>
            <a:r>
              <a:rPr lang="en-US" b="0" dirty="0" smtClean="0"/>
              <a:t>11 Unexpected Foods That Are Good for Your Bones” Retrieved from http://www.webmd.com/osteoporosis/ss/slideshow-superfoods-for-your-bones</a:t>
            </a:r>
            <a:r>
              <a:rPr lang="en-US" b="0" baseline="0" dirty="0" smtClean="0"/>
              <a:t> </a:t>
            </a:r>
          </a:p>
          <a:p>
            <a:pPr marL="0" indent="0">
              <a:buNone/>
            </a:pPr>
            <a:endParaRPr lang="en-US" b="0" baseline="0" dirty="0" smtClean="0"/>
          </a:p>
          <a:p>
            <a:pPr marL="0" indent="0">
              <a:buNone/>
            </a:pPr>
            <a:r>
              <a:rPr lang="en-US" b="0" baseline="0" dirty="0" smtClean="0"/>
              <a:t>Let’s talk about each one and what vitamin or mineral they contain.</a:t>
            </a:r>
            <a:endParaRPr lang="en-US" b="0" dirty="0" smtClean="0"/>
          </a:p>
          <a:p>
            <a:pPr marL="0" indent="0">
              <a:buNone/>
            </a:pPr>
            <a:endParaRPr lang="en-US" b="0" dirty="0" smtClean="0"/>
          </a:p>
          <a:p>
            <a:pPr marL="228600" indent="-228600">
              <a:buAutoNum type="arabicPeriod"/>
            </a:pPr>
            <a:r>
              <a:rPr lang="en-US" b="0" dirty="0" smtClean="0"/>
              <a:t>Dark, leafy greens. Calcium</a:t>
            </a:r>
          </a:p>
          <a:p>
            <a:pPr marL="228600" indent="-228600">
              <a:buAutoNum type="arabicPeriod"/>
            </a:pPr>
            <a:r>
              <a:rPr lang="en-US" b="0" dirty="0" smtClean="0"/>
              <a:t>Sweet</a:t>
            </a:r>
            <a:r>
              <a:rPr lang="en-US" b="0" baseline="0" dirty="0" smtClean="0"/>
              <a:t> potatoes. M</a:t>
            </a:r>
            <a:r>
              <a:rPr lang="en-US" b="0" dirty="0" smtClean="0"/>
              <a:t>agnesium and Potassium</a:t>
            </a:r>
          </a:p>
          <a:p>
            <a:pPr marL="228600" indent="-228600">
              <a:buAutoNum type="arabicPeriod"/>
            </a:pPr>
            <a:r>
              <a:rPr lang="en-US" b="0" dirty="0" smtClean="0"/>
              <a:t>Citrus fruits.  Vitamin C</a:t>
            </a:r>
          </a:p>
          <a:p>
            <a:pPr marL="228600" indent="-228600">
              <a:buAutoNum type="arabicPeriod"/>
            </a:pPr>
            <a:r>
              <a:rPr lang="en-US" b="0" dirty="0" smtClean="0"/>
              <a:t>4. Figs. Calcium, Magnesium</a:t>
            </a:r>
            <a:r>
              <a:rPr lang="en-US" b="0" baseline="0" dirty="0" smtClean="0"/>
              <a:t> and Potassium</a:t>
            </a:r>
          </a:p>
          <a:p>
            <a:pPr marL="228600" indent="-228600">
              <a:buAutoNum type="arabicPeriod"/>
            </a:pPr>
            <a:r>
              <a:rPr lang="en-US" b="0" baseline="0" dirty="0" smtClean="0"/>
              <a:t>Fatty fish (salmon). </a:t>
            </a:r>
            <a:r>
              <a:rPr lang="en-US" b="0" dirty="0" smtClean="0"/>
              <a:t>They contain vitamin D, which helps your body use calcium, and omega-3 fatty acids, which may also aid bones.</a:t>
            </a:r>
            <a:endParaRPr lang="en-US" b="0" baseline="0" dirty="0" smtClean="0"/>
          </a:p>
          <a:p>
            <a:pPr marL="228600" indent="-228600">
              <a:buAutoNum type="arabicPeriod"/>
            </a:pPr>
            <a:r>
              <a:rPr lang="en-US" b="0" dirty="0" smtClean="0"/>
              <a:t>Almond butter. Calcium and Potassium</a:t>
            </a:r>
          </a:p>
          <a:p>
            <a:pPr marL="228600" indent="-228600">
              <a:buAutoNum type="arabicPeriod"/>
            </a:pPr>
            <a:r>
              <a:rPr lang="en-US" b="0" dirty="0" smtClean="0"/>
              <a:t>Milks” from plants. Almond, and coconut milk normally has added calcium and vitamin</a:t>
            </a:r>
            <a:r>
              <a:rPr lang="en-US" b="0" baseline="0" dirty="0" smtClean="0"/>
              <a:t> D</a:t>
            </a:r>
          </a:p>
          <a:p>
            <a:pPr marL="228600" indent="-228600">
              <a:buAutoNum type="arabicPeriod"/>
            </a:pPr>
            <a:r>
              <a:rPr lang="en-US" b="0" dirty="0" smtClean="0"/>
              <a:t>Tofu.</a:t>
            </a:r>
            <a:r>
              <a:rPr lang="en-US" b="0" baseline="0" dirty="0" smtClean="0"/>
              <a:t> Calcium</a:t>
            </a:r>
          </a:p>
          <a:p>
            <a:pPr marL="0" indent="0">
              <a:buNone/>
            </a:pPr>
            <a:endParaRPr lang="en-US" b="0" baseline="0" dirty="0" smtClean="0"/>
          </a:p>
          <a:p>
            <a:pPr marL="0" indent="0">
              <a:buNone/>
            </a:pPr>
            <a:r>
              <a:rPr lang="en-US" b="0" baseline="0" dirty="0" smtClean="0"/>
              <a:t>They all look so good, I’m getting hungry. Anyone else, ready for lunch? We are almost done and I’ll let you get to your lunch. </a:t>
            </a:r>
          </a:p>
          <a:p>
            <a:pPr marL="228600" indent="-228600">
              <a:buAutoNum type="arabicPeriod"/>
            </a:pPr>
            <a:endParaRPr lang="en-US" baseline="0" dirty="0" smtClean="0"/>
          </a:p>
          <a:p>
            <a:pPr marL="0" indent="0">
              <a:buNone/>
            </a:pPr>
            <a:endParaRPr lang="en-US" baseline="0"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0EA4C85-6A0C-4EC7-8701-EFFC2D1074F9}" type="slidenum">
              <a:rPr lang="en-US" smtClean="0"/>
              <a:t>9</a:t>
            </a:fld>
            <a:endParaRPr lang="en-US" dirty="0"/>
          </a:p>
        </p:txBody>
      </p:sp>
    </p:spTree>
    <p:extLst>
      <p:ext uri="{BB962C8B-B14F-4D97-AF65-F5344CB8AC3E}">
        <p14:creationId xmlns:p14="http://schemas.microsoft.com/office/powerpoint/2010/main" val="284327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136331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198982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60432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417197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426620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154447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96106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385036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198771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284049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FFFBEE-E22B-4A30-8C8B-036F28BA387D}"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E67AE3-1FA5-43A3-A55C-C7CEA4DB76B1}" type="slidenum">
              <a:rPr lang="en-US" smtClean="0"/>
              <a:t>‹#›</a:t>
            </a:fld>
            <a:endParaRPr lang="en-US" dirty="0"/>
          </a:p>
        </p:txBody>
      </p:sp>
    </p:spTree>
    <p:extLst>
      <p:ext uri="{BB962C8B-B14F-4D97-AF65-F5344CB8AC3E}">
        <p14:creationId xmlns:p14="http://schemas.microsoft.com/office/powerpoint/2010/main" val="150810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FFBEE-E22B-4A30-8C8B-036F28BA387D}" type="datetimeFigureOut">
              <a:rPr lang="en-US" smtClean="0"/>
              <a:t>10/26/2016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67AE3-1FA5-43A3-A55C-C7CEA4DB76B1}" type="slidenum">
              <a:rPr lang="en-US" smtClean="0"/>
              <a:t>‹#›</a:t>
            </a:fld>
            <a:endParaRPr lang="en-US" dirty="0"/>
          </a:p>
        </p:txBody>
      </p:sp>
      <p:sp>
        <p:nvSpPr>
          <p:cNvPr id="7" name="Rectangle 6"/>
          <p:cNvSpPr/>
          <p:nvPr userDrawn="1"/>
        </p:nvSpPr>
        <p:spPr>
          <a:xfrm>
            <a:off x="0" y="-10253"/>
            <a:ext cx="12192000" cy="597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265862"/>
            <a:ext cx="12286605" cy="597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0" y="6265862"/>
            <a:ext cx="12192000" cy="6670"/>
          </a:xfrm>
          <a:prstGeom prst="line">
            <a:avLst/>
          </a:prstGeom>
          <a:ln w="571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flipV="1">
            <a:off x="0" y="586909"/>
            <a:ext cx="12192000" cy="20840"/>
          </a:xfrm>
          <a:prstGeom prst="line">
            <a:avLst/>
          </a:prstGeom>
          <a:ln w="57150">
            <a:solidFill>
              <a:schemeClr val="bg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3636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4.bp.blogspot.com/-8sTxkbcYO9U/UwmfgkYLneI/AAAAAAAABfc/WT7IVDVbTSQ/s1600/Exercises-for-older-adults.jpg" TargetMode="External"/><Relationship Id="rId3" Type="http://schemas.openxmlformats.org/officeDocument/2006/relationships/hyperlink" Target="http://www.dentistryiq.com/content/dam/diq/online-articles/2013/05/osteoporosis-fo.jpg" TargetMode="External"/><Relationship Id="rId7" Type="http://schemas.openxmlformats.org/officeDocument/2006/relationships/hyperlink" Target="http://rlv.zcache.co.nz/no_smoking_alcohol_thai_sign_card-ra014ef69ab0947f8b313536962437421_xvuat_8byvr_324.jp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3.bp.blogspot.com/-XwwJXQTc4hM/T6IvRUlWlyI/AAAAAAAAAHI/4hVyQ7OUOKc/s400/What-Old-People-Should-Eat.jpg" TargetMode="External"/><Relationship Id="rId11" Type="http://schemas.openxmlformats.org/officeDocument/2006/relationships/hyperlink" Target="http://www.webmd.com/osteoporosis/ss/slideshow-superfoods-for-your-bones" TargetMode="External"/><Relationship Id="rId5" Type="http://schemas.openxmlformats.org/officeDocument/2006/relationships/hyperlink" Target="http://www.bing.com/images/search?q=Healthy+Older+Adults+walking&amp;view=detailv2&amp;&amp;id=E5F4EB45176E2338EAAF4372F478E591AC974808&amp;selectedIndex=4&amp;ccid=3eZ2dUfr&amp;simid=608046114789982979&amp;thid=OIP.Mdde6767547eb24d6bc836f30f460a93bH0&amp;ajaxhist=0" TargetMode="External"/><Relationship Id="rId10" Type="http://schemas.openxmlformats.org/officeDocument/2006/relationships/hyperlink" Target="http://4.bp.blogspot.com/-F2J6N2QCgaY/UcLFvYYOAwI/AAAAAAAAJa0/wQsnQKKWEHQ/s1600/yellow-sun-white-hi.png" TargetMode="External"/><Relationship Id="rId4" Type="http://schemas.openxmlformats.org/officeDocument/2006/relationships/hyperlink" Target="http://www.healthyeating.org/Portals/0/Gallery/Album/Healthy%20Eating/senior%20couple%20stretching%20small.jpg" TargetMode="External"/><Relationship Id="rId9" Type="http://schemas.openxmlformats.org/officeDocument/2006/relationships/hyperlink" Target="http://strong-athlete.com/wp-content/uploads/2013/01/VitaminsMinerals-1024x682.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386" y="1229241"/>
            <a:ext cx="10986984" cy="1276453"/>
          </a:xfrm>
        </p:spPr>
        <p:txBody>
          <a:bodyPr>
            <a:noAutofit/>
          </a:bodyPr>
          <a:lstStyle/>
          <a:p>
            <a:r>
              <a:rPr lang="en-US" sz="7200" b="1" dirty="0" smtClean="0">
                <a:effectLst>
                  <a:outerShdw blurRad="38100" dist="38100" dir="2700000" algn="tl">
                    <a:srgbClr val="000000">
                      <a:alpha val="43137"/>
                    </a:srgbClr>
                  </a:outerShdw>
                </a:effectLst>
              </a:rPr>
              <a:t>Maintaining Bone Health</a:t>
            </a:r>
            <a:endParaRPr lang="en-US" sz="7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383478" y="2505694"/>
            <a:ext cx="4876800" cy="459440"/>
          </a:xfrm>
        </p:spPr>
        <p:txBody>
          <a:bodyPr>
            <a:normAutofit fontScale="85000" lnSpcReduction="10000"/>
          </a:bodyPr>
          <a:lstStyle/>
          <a:p>
            <a:r>
              <a:rPr lang="en-US" sz="2000" b="1" dirty="0" smtClean="0"/>
              <a:t>Senior Health, Vitamins, Minerals, and Osteoporosis</a:t>
            </a:r>
            <a:endParaRPr lang="en-US" sz="2000" b="1" dirty="0"/>
          </a:p>
        </p:txBody>
      </p:sp>
      <p:sp>
        <p:nvSpPr>
          <p:cNvPr id="5" name="Rectangle 4"/>
          <p:cNvSpPr/>
          <p:nvPr/>
        </p:nvSpPr>
        <p:spPr>
          <a:xfrm>
            <a:off x="3250128" y="3072624"/>
            <a:ext cx="5143500" cy="1754326"/>
          </a:xfrm>
          <a:prstGeom prst="rect">
            <a:avLst/>
          </a:prstGeom>
        </p:spPr>
        <p:txBody>
          <a:bodyPr wrap="square">
            <a:spAutoFit/>
          </a:bodyPr>
          <a:lstStyle/>
          <a:p>
            <a:pPr algn="ctr"/>
            <a:r>
              <a:rPr lang="en-US" dirty="0"/>
              <a:t>Darlene C. Taylor </a:t>
            </a:r>
            <a:br>
              <a:rPr lang="en-US" dirty="0"/>
            </a:br>
            <a:r>
              <a:rPr lang="en-US" dirty="0"/>
              <a:t>Kaplan University </a:t>
            </a:r>
            <a:br>
              <a:rPr lang="en-US" dirty="0"/>
            </a:br>
            <a:r>
              <a:rPr lang="en-US" dirty="0" smtClean="0"/>
              <a:t>Unit 4</a:t>
            </a:r>
            <a:r>
              <a:rPr lang="en-US" dirty="0"/>
              <a:t/>
            </a:r>
            <a:br>
              <a:rPr lang="en-US" dirty="0"/>
            </a:br>
            <a:r>
              <a:rPr lang="en-US" dirty="0" smtClean="0"/>
              <a:t>HW499:  </a:t>
            </a:r>
            <a:r>
              <a:rPr lang="en-US" dirty="0"/>
              <a:t>Capstone in Health and Wellness</a:t>
            </a:r>
            <a:br>
              <a:rPr lang="en-US" dirty="0"/>
            </a:br>
            <a:r>
              <a:rPr lang="en-US" dirty="0" smtClean="0"/>
              <a:t>October 17, 2016</a:t>
            </a:r>
            <a:r>
              <a:rPr lang="en-US" dirty="0"/>
              <a:t/>
            </a:r>
            <a:br>
              <a:rPr lang="en-US" dirty="0"/>
            </a:br>
            <a:endParaRPr lang="en-US" dirty="0"/>
          </a:p>
        </p:txBody>
      </p:sp>
    </p:spTree>
    <p:extLst>
      <p:ext uri="{BB962C8B-B14F-4D97-AF65-F5344CB8AC3E}">
        <p14:creationId xmlns:p14="http://schemas.microsoft.com/office/powerpoint/2010/main" val="3320003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03"/>
            <a:ext cx="12192000" cy="568098"/>
          </a:xfrm>
        </p:spPr>
        <p:txBody>
          <a:bodyPr>
            <a:normAutofit fontScale="90000"/>
          </a:bodyPr>
          <a:lstStyle/>
          <a:p>
            <a:r>
              <a:rPr lang="en-US" b="1" dirty="0" smtClean="0">
                <a:effectLst>
                  <a:outerShdw blurRad="38100" dist="38100" dir="2700000" algn="tl">
                    <a:srgbClr val="000000">
                      <a:alpha val="43137"/>
                    </a:srgbClr>
                  </a:outerShdw>
                </a:effectLst>
              </a:rPr>
              <a:t>Post Test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2800" y="994002"/>
            <a:ext cx="10515600" cy="4684714"/>
          </a:xfrm>
        </p:spPr>
        <p:txBody>
          <a:bodyPr>
            <a:normAutofit lnSpcReduction="10000"/>
          </a:bodyPr>
          <a:lstStyle/>
          <a:p>
            <a:pPr marL="514350" indent="-514350">
              <a:buFont typeface="+mj-lt"/>
              <a:buAutoNum type="arabicPeriod"/>
            </a:pPr>
            <a:r>
              <a:rPr lang="en-US" dirty="0" smtClean="0"/>
              <a:t>True or False. You can feel your bones getting weaker.</a:t>
            </a:r>
          </a:p>
          <a:p>
            <a:pPr marL="514350" indent="-514350">
              <a:buFont typeface="+mj-lt"/>
              <a:buAutoNum type="arabicPeriod"/>
            </a:pPr>
            <a:r>
              <a:rPr lang="en-US" dirty="0" smtClean="0"/>
              <a:t>Your body needs Vitamin _ to absorb calcium?</a:t>
            </a:r>
          </a:p>
          <a:p>
            <a:pPr marL="514350" indent="-514350">
              <a:buFont typeface="+mj-lt"/>
              <a:buAutoNum type="arabicPeriod"/>
            </a:pPr>
            <a:r>
              <a:rPr lang="en-US" dirty="0" smtClean="0"/>
              <a:t>True or False. You body takes calcium from your bones when you don’t get enough. </a:t>
            </a:r>
          </a:p>
          <a:p>
            <a:pPr marL="514350" indent="-514350">
              <a:buFont typeface="+mj-lt"/>
              <a:buAutoNum type="arabicPeriod"/>
            </a:pPr>
            <a:r>
              <a:rPr lang="en-US" dirty="0" smtClean="0"/>
              <a:t>Your bones starts to thin at what age? </a:t>
            </a:r>
          </a:p>
          <a:p>
            <a:pPr marL="514350" indent="-514350">
              <a:buFont typeface="+mj-lt"/>
              <a:buAutoNum type="arabicPeriod"/>
            </a:pPr>
            <a:r>
              <a:rPr lang="en-US" dirty="0" smtClean="0"/>
              <a:t>True or False. If you’re over 50, exercising won’t help your bone health. </a:t>
            </a:r>
          </a:p>
          <a:p>
            <a:pPr marL="514350" indent="-514350">
              <a:buFont typeface="+mj-lt"/>
              <a:buAutoNum type="arabicPeriod"/>
            </a:pPr>
            <a:r>
              <a:rPr lang="en-US" dirty="0" smtClean="0"/>
              <a:t>Who is most likely to get osteoporosis?</a:t>
            </a:r>
          </a:p>
          <a:p>
            <a:pPr marL="514350" indent="-514350">
              <a:buFont typeface="+mj-lt"/>
              <a:buAutoNum type="arabicPeriod"/>
            </a:pPr>
            <a:r>
              <a:rPr lang="en-US" dirty="0" smtClean="0"/>
              <a:t>What is the best exercise for your bones?</a:t>
            </a:r>
          </a:p>
          <a:p>
            <a:pPr marL="514350" indent="-514350">
              <a:buFont typeface="+mj-lt"/>
              <a:buAutoNum type="arabicPeriod"/>
            </a:pPr>
            <a:r>
              <a:rPr lang="en-US" dirty="0"/>
              <a:t>True or </a:t>
            </a:r>
            <a:r>
              <a:rPr lang="en-US" dirty="0" smtClean="0"/>
              <a:t>False. If your mother has osteoporosis, you might too. </a:t>
            </a:r>
            <a:endParaRPr lang="en-US" dirty="0"/>
          </a:p>
        </p:txBody>
      </p:sp>
    </p:spTree>
    <p:extLst>
      <p:ext uri="{BB962C8B-B14F-4D97-AF65-F5344CB8AC3E}">
        <p14:creationId xmlns:p14="http://schemas.microsoft.com/office/powerpoint/2010/main" val="205716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Questions?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8317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544761"/>
          </a:xfrm>
        </p:spPr>
        <p:txBody>
          <a:bodyPr>
            <a:normAutofit fontScale="90000"/>
          </a:bodyPr>
          <a:lstStyle/>
          <a:p>
            <a:r>
              <a:rPr lang="en-US" b="1" dirty="0" smtClean="0">
                <a:effectLst>
                  <a:outerShdw blurRad="38100" dist="38100" dir="2700000" algn="tl">
                    <a:srgbClr val="000000">
                      <a:alpha val="43137"/>
                    </a:srgbClr>
                  </a:outerShdw>
                </a:effectLst>
              </a:rPr>
              <a:t>References (1 of 2)</a:t>
            </a:r>
            <a:endParaRPr lang="en-US" b="1" dirty="0">
              <a:effectLst>
                <a:outerShdw blurRad="38100" dist="38100" dir="2700000" algn="tl">
                  <a:srgbClr val="000000">
                    <a:alpha val="43137"/>
                  </a:srgbClr>
                </a:outerShdw>
              </a:effectLst>
            </a:endParaRPr>
          </a:p>
        </p:txBody>
      </p:sp>
      <p:sp>
        <p:nvSpPr>
          <p:cNvPr id="8" name="Content Placeholder 4"/>
          <p:cNvSpPr txBox="1">
            <a:spLocks/>
          </p:cNvSpPr>
          <p:nvPr/>
        </p:nvSpPr>
        <p:spPr>
          <a:xfrm>
            <a:off x="605971" y="950460"/>
            <a:ext cx="10486572" cy="4870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
        <p:nvSpPr>
          <p:cNvPr id="4" name="Rectangle 1"/>
          <p:cNvSpPr>
            <a:spLocks noGrp="1" noChangeArrowheads="1"/>
          </p:cNvSpPr>
          <p:nvPr>
            <p:ph idx="1"/>
          </p:nvPr>
        </p:nvSpPr>
        <p:spPr bwMode="auto">
          <a:xfrm>
            <a:off x="340659" y="901672"/>
            <a:ext cx="11618259"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IOF. (n.d.).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Facts and Statistics.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The International Osteoporosis Foundation: https://www.iofbonehealth.org/facts-statistics#category-23</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McCoy, K. (n.d.).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Osteoporosis Across Cultures.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Everyday Health: http://www.everydayhealth.com/osteoporosis/osteoporosis-across-cultures.aspx</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NIH. (2015).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Osteoporosis Overview.</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NIH: http://www.niams.nih.gov/Health_Info/Bone/Osteoporosis/overview.asp</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NIH. (2016, Jun).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Calcium.</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NIH: https://ods.od.nih.gov/factsheets/Calcium-Consumer/</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NIH. (n.d.).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Risk Factors.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NIH Senior Health: https://nihseniorhealth.gov/osteoporosis/riskfactors/01.html</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Sampson, H. W. (2003, Jun).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Alcohol and Other Factors Affecting Osteoporosis Risk in Women.</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NIH: http://pubs.niaaa.nih.gov/publications/arh26-4/292-298.htm</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WebMd. (n.d.).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Unexpected Foods That Are Good for Your Bones.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WebMD: http://www.webmd.com/osteoporosis/ss/slideshow-superfoods-for-your-bones</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WebMD. (n.d.). </a:t>
            </a:r>
            <a:r>
              <a:rPr kumimoji="0" lang="en-US"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much magnesium should you take daily?</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Google Search: http://www.bing.com/search?q=how+much+magnesium+should+you+take+daily&amp;form=IE10TR&amp;src=IE10TR&amp;pc=EUPP_MASAJS</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1203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594006"/>
          </a:xfrm>
        </p:spPr>
        <p:txBody>
          <a:bodyPr>
            <a:normAutofit fontScale="90000"/>
          </a:bodyPr>
          <a:lstStyle/>
          <a:p>
            <a:r>
              <a:rPr lang="en-US" b="1" dirty="0" smtClean="0">
                <a:effectLst>
                  <a:outerShdw blurRad="38100" dist="38100" dir="2700000" algn="tl">
                    <a:srgbClr val="000000">
                      <a:alpha val="43137"/>
                    </a:srgbClr>
                  </a:outerShdw>
                </a:effectLst>
              </a:rPr>
              <a:t>References (2 of 2)</a:t>
            </a:r>
            <a:endParaRPr lang="en-US"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838200" y="950460"/>
            <a:ext cx="10515600" cy="5226503"/>
          </a:xfrm>
        </p:spPr>
        <p:txBody>
          <a:bodyPr>
            <a:normAutofit fontScale="62500" lnSpcReduction="20000"/>
          </a:bodyPr>
          <a:lstStyle/>
          <a:p>
            <a:pPr marL="0" indent="0">
              <a:buNone/>
            </a:pPr>
            <a:r>
              <a:rPr lang="en-US" dirty="0" smtClean="0"/>
              <a:t>Graphics</a:t>
            </a:r>
          </a:p>
          <a:p>
            <a:pPr marL="0" indent="0">
              <a:buNone/>
            </a:pPr>
            <a:r>
              <a:rPr lang="en-US" dirty="0" smtClean="0"/>
              <a:t>Slide </a:t>
            </a:r>
            <a:r>
              <a:rPr lang="en-US" dirty="0"/>
              <a:t>2: </a:t>
            </a:r>
            <a:r>
              <a:rPr lang="en-US" u="sng" dirty="0">
                <a:hlinkClick r:id="rId3"/>
              </a:rPr>
              <a:t>http://www.dentistryiq.com/content/dam/diq/online-articles/2013/05/osteoporosis-fo.jpg</a:t>
            </a:r>
            <a:r>
              <a:rPr lang="en-US" dirty="0"/>
              <a:t> </a:t>
            </a:r>
          </a:p>
          <a:p>
            <a:pPr marL="0" indent="0">
              <a:buNone/>
            </a:pPr>
            <a:r>
              <a:rPr lang="en-US" dirty="0"/>
              <a:t>Slide 4: </a:t>
            </a:r>
            <a:r>
              <a:rPr lang="en-US" u="sng" dirty="0">
                <a:hlinkClick r:id="rId3"/>
              </a:rPr>
              <a:t>http://www.dentistryiq.com/content/dam/diq/online-articles/2013/05/osteoporosis-fo.jpg</a:t>
            </a:r>
            <a:r>
              <a:rPr lang="en-US" dirty="0"/>
              <a:t> </a:t>
            </a:r>
          </a:p>
          <a:p>
            <a:pPr marL="0" indent="0">
              <a:buNone/>
            </a:pPr>
            <a:r>
              <a:rPr lang="en-US" dirty="0"/>
              <a:t>Slide 6: </a:t>
            </a:r>
            <a:r>
              <a:rPr lang="en-US" u="sng" dirty="0">
                <a:hlinkClick r:id="rId4"/>
              </a:rPr>
              <a:t>http://www.healthyeating.org/Portals/0/Gallery/Album/Healthy%20Eating/senior%20couple%20stretching%20small.jpg</a:t>
            </a:r>
            <a:r>
              <a:rPr lang="en-US" dirty="0"/>
              <a:t> </a:t>
            </a:r>
          </a:p>
          <a:p>
            <a:pPr marL="0" indent="0">
              <a:buNone/>
            </a:pPr>
            <a:r>
              <a:rPr lang="en-US" u="sng" dirty="0">
                <a:hlinkClick r:id="rId5"/>
              </a:rPr>
              <a:t>http://www.bing.com/images/search?q=Healthy+Older+Adults+walking&amp;view=detailv2&amp;&amp;id=E5F4EB45176E2338EAAF4372F478E591AC974808&amp;selectedIndex=4&amp;ccid=3eZ2dUfr&amp;simid=608046114789982979&amp;thid=OIP.Mdde6767547eb24d6bc836f30f460a93bH0&amp;ajaxhist=0</a:t>
            </a:r>
            <a:r>
              <a:rPr lang="en-US" dirty="0"/>
              <a:t> </a:t>
            </a:r>
          </a:p>
          <a:p>
            <a:pPr marL="0" indent="0">
              <a:buNone/>
            </a:pPr>
            <a:r>
              <a:rPr lang="en-US" u="sng" dirty="0">
                <a:hlinkClick r:id="rId6"/>
              </a:rPr>
              <a:t>http://3.bp.blogspot.com/-XwwJXQTc4hM/T6IvRUlWlyI/AAAAAAAAAHI/4hVyQ7OUOKc/s400/What-Old-People-Should-Eat.jpg</a:t>
            </a:r>
            <a:r>
              <a:rPr lang="en-US" dirty="0"/>
              <a:t> </a:t>
            </a:r>
          </a:p>
          <a:p>
            <a:pPr marL="0" indent="0">
              <a:buNone/>
            </a:pPr>
            <a:r>
              <a:rPr lang="en-US" u="sng" dirty="0">
                <a:hlinkClick r:id="rId7"/>
              </a:rPr>
              <a:t>http://rlv.zcache.co.nz/no_smoking_alcohol_thai_sign_card-ra014ef69ab0947f8b313536962437421_xvuat_8byvr_324.jpg</a:t>
            </a:r>
            <a:r>
              <a:rPr lang="en-US" dirty="0"/>
              <a:t> </a:t>
            </a:r>
          </a:p>
          <a:p>
            <a:pPr marL="0" indent="0">
              <a:buNone/>
            </a:pPr>
            <a:r>
              <a:rPr lang="en-US" u="sng" dirty="0">
                <a:hlinkClick r:id="rId8"/>
              </a:rPr>
              <a:t>http://4.bp.blogspot.com/-8sTxkbcYO9U/UwmfgkYLneI/AAAAAAAABfc/WT7IVDVbTSQ/s1600/Exercises-for-older-adults.jpg</a:t>
            </a:r>
            <a:r>
              <a:rPr lang="en-US" dirty="0"/>
              <a:t> </a:t>
            </a:r>
          </a:p>
          <a:p>
            <a:pPr marL="0" indent="0">
              <a:buNone/>
            </a:pPr>
            <a:r>
              <a:rPr lang="en-US" dirty="0"/>
              <a:t>Slide 7: </a:t>
            </a:r>
            <a:r>
              <a:rPr lang="en-US" u="sng" dirty="0">
                <a:hlinkClick r:id="rId9"/>
              </a:rPr>
              <a:t>http://strong-athlete.com/wp-content/uploads/2013/01/VitaminsMinerals-1024x682.jpg</a:t>
            </a:r>
            <a:endParaRPr lang="en-US" dirty="0"/>
          </a:p>
          <a:p>
            <a:pPr marL="0" indent="0">
              <a:buNone/>
            </a:pPr>
            <a:r>
              <a:rPr lang="en-US" dirty="0"/>
              <a:t>Slide 8: </a:t>
            </a:r>
            <a:r>
              <a:rPr lang="en-US" u="sng" dirty="0">
                <a:hlinkClick r:id="rId10"/>
              </a:rPr>
              <a:t>http://4.bp.blogspot.com/-F2J6N2QCgaY/UcLFvYYOAwI/AAAAAAAAJa0/wQsnQKKWEHQ/s1600/yellow-sun-white-hi.png</a:t>
            </a:r>
            <a:endParaRPr lang="en-US" dirty="0"/>
          </a:p>
          <a:p>
            <a:pPr marL="0" indent="0">
              <a:buNone/>
            </a:pPr>
            <a:r>
              <a:rPr lang="en-US" dirty="0"/>
              <a:t>Slide 9: </a:t>
            </a:r>
            <a:r>
              <a:rPr lang="en-US" b="1" u="sng" dirty="0">
                <a:hlinkClick r:id="rId11"/>
              </a:rPr>
              <a:t>http://www.webmd.com/osteoporosis/ss/slideshow-superfoods-for-your-bones</a:t>
            </a:r>
            <a:endParaRPr lang="en-US" dirty="0"/>
          </a:p>
          <a:p>
            <a:endParaRPr lang="en-US" dirty="0"/>
          </a:p>
        </p:txBody>
      </p:sp>
      <p:sp>
        <p:nvSpPr>
          <p:cNvPr id="8" name="Content Placeholder 4"/>
          <p:cNvSpPr txBox="1">
            <a:spLocks/>
          </p:cNvSpPr>
          <p:nvPr/>
        </p:nvSpPr>
        <p:spPr>
          <a:xfrm>
            <a:off x="605971" y="950460"/>
            <a:ext cx="10486572" cy="4870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1226239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6505" y="-368968"/>
            <a:ext cx="9753600" cy="6998465"/>
          </a:xfrm>
          <a:prstGeom prst="rect">
            <a:avLst/>
          </a:prstGeom>
        </p:spPr>
      </p:pic>
    </p:spTree>
    <p:extLst>
      <p:ext uri="{BB962C8B-B14F-4D97-AF65-F5344CB8AC3E}">
        <p14:creationId xmlns:p14="http://schemas.microsoft.com/office/powerpoint/2010/main" val="282441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7779" y="962526"/>
            <a:ext cx="10692063" cy="5021931"/>
          </a:xfrm>
        </p:spPr>
        <p:txBody>
          <a:bodyPr>
            <a:normAutofit fontScale="92500"/>
          </a:bodyPr>
          <a:lstStyle/>
          <a:p>
            <a:pPr marL="0" indent="0" algn="ctr">
              <a:buNone/>
            </a:pPr>
            <a:r>
              <a:rPr lang="en-US" sz="6000" dirty="0" smtClean="0"/>
              <a:t>“</a:t>
            </a:r>
            <a:r>
              <a:rPr lang="en-US" sz="6000" b="1" dirty="0"/>
              <a:t>Osteoporosis</a:t>
            </a:r>
            <a:r>
              <a:rPr lang="en-US" sz="6000" dirty="0"/>
              <a:t> is a disease characterized by low bone mass and structural deterioration of bone tissue, leading to bone fragility and an increased risk of fractures of the hip, spine, and wrist. </a:t>
            </a:r>
            <a:r>
              <a:rPr lang="en-US" sz="6000" dirty="0" smtClean="0"/>
              <a:t>” </a:t>
            </a:r>
            <a:r>
              <a:rPr lang="en-US" sz="2200" dirty="0" smtClean="0"/>
              <a:t>(NIH, 2015)</a:t>
            </a:r>
            <a:endParaRPr lang="en-US" sz="2200" dirty="0"/>
          </a:p>
        </p:txBody>
      </p:sp>
    </p:spTree>
    <p:extLst>
      <p:ext uri="{BB962C8B-B14F-4D97-AF65-F5344CB8AC3E}">
        <p14:creationId xmlns:p14="http://schemas.microsoft.com/office/powerpoint/2010/main" val="343166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059" y="833517"/>
            <a:ext cx="7717048" cy="5243837"/>
          </a:xfrm>
          <a:prstGeom prst="rect">
            <a:avLst/>
          </a:prstGeom>
        </p:spPr>
      </p:pic>
    </p:spTree>
    <p:extLst>
      <p:ext uri="{BB962C8B-B14F-4D97-AF65-F5344CB8AC3E}">
        <p14:creationId xmlns:p14="http://schemas.microsoft.com/office/powerpoint/2010/main" val="3113468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96900"/>
          </a:xfrm>
        </p:spPr>
        <p:txBody>
          <a:bodyPr>
            <a:normAutofit fontScale="90000"/>
          </a:bodyPr>
          <a:lstStyle/>
          <a:p>
            <a:r>
              <a:rPr lang="en-US" b="1" dirty="0" smtClean="0">
                <a:effectLst>
                  <a:outerShdw blurRad="38100" dist="38100" dir="2700000" algn="tl">
                    <a:srgbClr val="000000">
                      <a:alpha val="43137"/>
                    </a:srgbClr>
                  </a:outerShdw>
                </a:effectLst>
              </a:rPr>
              <a:t>Prevalence &amp; the Facts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81743" y="1032962"/>
            <a:ext cx="10515600" cy="5005889"/>
          </a:xfrm>
        </p:spPr>
        <p:txBody>
          <a:bodyPr>
            <a:normAutofit/>
          </a:bodyPr>
          <a:lstStyle/>
          <a:p>
            <a:r>
              <a:rPr lang="en-US" sz="5400" dirty="0" smtClean="0"/>
              <a:t> Over 10 </a:t>
            </a:r>
            <a:r>
              <a:rPr lang="en-US" sz="5400" dirty="0"/>
              <a:t>million Americans have </a:t>
            </a:r>
            <a:r>
              <a:rPr lang="en-US" sz="5400" dirty="0" smtClean="0"/>
              <a:t>osteoporosis</a:t>
            </a:r>
          </a:p>
          <a:p>
            <a:r>
              <a:rPr lang="en-US" sz="5400" dirty="0" smtClean="0"/>
              <a:t> ½ of </a:t>
            </a:r>
            <a:r>
              <a:rPr lang="en-US" sz="5400" dirty="0"/>
              <a:t>women 50 and older will have an osteoporosis-related fracture in their </a:t>
            </a:r>
            <a:r>
              <a:rPr lang="en-US" sz="5400" dirty="0" smtClean="0"/>
              <a:t>lifetime</a:t>
            </a:r>
            <a:endParaRPr lang="en-US" sz="5400" dirty="0"/>
          </a:p>
        </p:txBody>
      </p:sp>
    </p:spTree>
    <p:extLst>
      <p:ext uri="{BB962C8B-B14F-4D97-AF65-F5344CB8AC3E}">
        <p14:creationId xmlns:p14="http://schemas.microsoft.com/office/powerpoint/2010/main" val="3796332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5376" cy="641683"/>
          </a:xfrm>
        </p:spPr>
        <p:txBody>
          <a:bodyPr>
            <a:normAutofit fontScale="90000"/>
          </a:bodyPr>
          <a:lstStyle/>
          <a:p>
            <a:r>
              <a:rPr lang="en-US" b="1" dirty="0" smtClean="0">
                <a:effectLst>
                  <a:outerShdw blurRad="38100" dist="38100" dir="2700000" algn="tl">
                    <a:srgbClr val="000000">
                      <a:alpha val="43137"/>
                    </a:srgbClr>
                  </a:outerShdw>
                </a:effectLst>
              </a:rPr>
              <a:t>Risk Factors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705852" y="1167899"/>
            <a:ext cx="5181600" cy="4351338"/>
          </a:xfrm>
        </p:spPr>
        <p:txBody>
          <a:bodyPr>
            <a:normAutofit fontScale="85000" lnSpcReduction="20000"/>
          </a:bodyPr>
          <a:lstStyle/>
          <a:p>
            <a:r>
              <a:rPr lang="en-US" sz="3600" dirty="0" smtClean="0"/>
              <a:t>Gender</a:t>
            </a:r>
          </a:p>
          <a:p>
            <a:r>
              <a:rPr lang="en-US" sz="3600" dirty="0" smtClean="0"/>
              <a:t>Age</a:t>
            </a:r>
          </a:p>
          <a:p>
            <a:r>
              <a:rPr lang="en-US" sz="3600" dirty="0" smtClean="0"/>
              <a:t>Race/Genetics</a:t>
            </a:r>
            <a:endParaRPr lang="en-US" sz="3600" dirty="0"/>
          </a:p>
          <a:p>
            <a:r>
              <a:rPr lang="en-US" sz="3600" dirty="0"/>
              <a:t>Hormone </a:t>
            </a:r>
            <a:r>
              <a:rPr lang="en-US" sz="3600" dirty="0" smtClean="0"/>
              <a:t>levels</a:t>
            </a:r>
          </a:p>
          <a:p>
            <a:pPr marL="0" indent="0">
              <a:buNone/>
            </a:pPr>
            <a:endParaRPr lang="en-US" sz="3600" dirty="0"/>
          </a:p>
          <a:p>
            <a:r>
              <a:rPr lang="en-US" sz="3600" b="1" dirty="0"/>
              <a:t>Physical Inactivity</a:t>
            </a:r>
          </a:p>
          <a:p>
            <a:r>
              <a:rPr lang="en-US" sz="3600" b="1" dirty="0" smtClean="0"/>
              <a:t>Smoking</a:t>
            </a:r>
            <a:endParaRPr lang="en-US" sz="3600" b="1" dirty="0"/>
          </a:p>
          <a:p>
            <a:r>
              <a:rPr lang="en-US" sz="3600" b="1" dirty="0" smtClean="0"/>
              <a:t>Medications</a:t>
            </a:r>
          </a:p>
          <a:p>
            <a:r>
              <a:rPr lang="en-US" sz="3600" b="1" dirty="0" smtClean="0"/>
              <a:t>Poor </a:t>
            </a:r>
            <a:r>
              <a:rPr lang="en-US" sz="3600" b="1" dirty="0"/>
              <a:t>Diet</a:t>
            </a:r>
          </a:p>
          <a:p>
            <a:endParaRPr lang="en-US" sz="3600" b="1" dirty="0"/>
          </a:p>
          <a:p>
            <a:endParaRPr lang="en-US" sz="3600" dirty="0" smtClean="0"/>
          </a:p>
        </p:txBody>
      </p:sp>
      <p:grpSp>
        <p:nvGrpSpPr>
          <p:cNvPr id="6" name="Group 5"/>
          <p:cNvGrpSpPr/>
          <p:nvPr/>
        </p:nvGrpSpPr>
        <p:grpSpPr>
          <a:xfrm>
            <a:off x="4684295" y="641684"/>
            <a:ext cx="7507705" cy="5582653"/>
            <a:chOff x="0" y="-1"/>
            <a:chExt cx="12192000" cy="685800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586" y="3484350"/>
              <a:ext cx="6092414" cy="337365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6099586" cy="34843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84351"/>
              <a:ext cx="6099586" cy="337365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9586" y="-1"/>
              <a:ext cx="6081657" cy="3484350"/>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19013" t="5046" r="17107" b="4856"/>
            <a:stretch/>
          </p:blipFill>
          <p:spPr>
            <a:xfrm>
              <a:off x="5109882" y="2183803"/>
              <a:ext cx="1979408" cy="2791852"/>
            </a:xfrm>
            <a:prstGeom prst="rect">
              <a:avLst/>
            </a:prstGeom>
          </p:spPr>
        </p:pic>
      </p:grpSp>
    </p:spTree>
    <p:extLst>
      <p:ext uri="{BB962C8B-B14F-4D97-AF65-F5344CB8AC3E}">
        <p14:creationId xmlns:p14="http://schemas.microsoft.com/office/powerpoint/2010/main" val="232091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344" t="14712" r="3385" b="13343"/>
          <a:stretch/>
        </p:blipFill>
        <p:spPr>
          <a:xfrm>
            <a:off x="3132486" y="1524000"/>
            <a:ext cx="9059514" cy="4604837"/>
          </a:xfrm>
          <a:prstGeom prst="rect">
            <a:avLst/>
          </a:prstGeom>
        </p:spPr>
      </p:pic>
      <p:sp>
        <p:nvSpPr>
          <p:cNvPr id="7" name="Content Placeholder 6"/>
          <p:cNvSpPr>
            <a:spLocks noGrp="1"/>
          </p:cNvSpPr>
          <p:nvPr>
            <p:ph idx="1"/>
          </p:nvPr>
        </p:nvSpPr>
        <p:spPr>
          <a:xfrm>
            <a:off x="838200" y="968793"/>
            <a:ext cx="10515600" cy="4351338"/>
          </a:xfrm>
        </p:spPr>
        <p:txBody>
          <a:bodyPr/>
          <a:lstStyle/>
          <a:p>
            <a:pPr marL="0" indent="0">
              <a:buNone/>
            </a:pPr>
            <a:endParaRPr lang="en-US" sz="4000" dirty="0" smtClean="0"/>
          </a:p>
          <a:p>
            <a:r>
              <a:rPr lang="en-US" sz="4000" dirty="0" smtClean="0"/>
              <a:t> Calcium</a:t>
            </a:r>
          </a:p>
          <a:p>
            <a:r>
              <a:rPr lang="en-US" sz="4000" dirty="0" smtClean="0"/>
              <a:t> Potassium</a:t>
            </a:r>
          </a:p>
          <a:p>
            <a:r>
              <a:rPr lang="en-US" sz="4000" dirty="0" smtClean="0"/>
              <a:t> Magnesium</a:t>
            </a:r>
          </a:p>
          <a:p>
            <a:endParaRPr lang="en-US" dirty="0"/>
          </a:p>
        </p:txBody>
      </p:sp>
      <p:sp>
        <p:nvSpPr>
          <p:cNvPr id="5" name="Title 6"/>
          <p:cNvSpPr txBox="1">
            <a:spLocks/>
          </p:cNvSpPr>
          <p:nvPr/>
        </p:nvSpPr>
        <p:spPr>
          <a:xfrm>
            <a:off x="0" y="0"/>
            <a:ext cx="12192000" cy="58420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Minerals Needed for Bone Health</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6178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975060"/>
            <a:ext cx="5710724" cy="4351338"/>
          </a:xfrm>
        </p:spPr>
        <p:txBody>
          <a:bodyPr/>
          <a:lstStyle/>
          <a:p>
            <a:r>
              <a:rPr lang="en-US" sz="4000" dirty="0" smtClean="0"/>
              <a:t> The “Sunshine” vitamin</a:t>
            </a:r>
          </a:p>
          <a:p>
            <a:r>
              <a:rPr lang="en-US" sz="4000" dirty="0"/>
              <a:t> </a:t>
            </a:r>
            <a:r>
              <a:rPr lang="en-US" sz="4000" dirty="0" smtClean="0"/>
              <a:t>Can be made in the body or by the skin when exposed to sunlight</a:t>
            </a:r>
          </a:p>
          <a:p>
            <a:r>
              <a:rPr lang="en-US" sz="4000" dirty="0" smtClean="0"/>
              <a:t> Needed to maintain normal levels of calcium in the body</a:t>
            </a:r>
          </a:p>
          <a:p>
            <a:pPr marL="0" indent="0">
              <a:buNone/>
            </a:pPr>
            <a:endParaRPr lang="en-US" sz="4000" dirty="0" smtClean="0"/>
          </a:p>
          <a:p>
            <a:endParaRPr lang="en-US" dirty="0"/>
          </a:p>
        </p:txBody>
      </p:sp>
      <p:sp>
        <p:nvSpPr>
          <p:cNvPr id="5" name="Title 6"/>
          <p:cNvSpPr txBox="1">
            <a:spLocks/>
          </p:cNvSpPr>
          <p:nvPr/>
        </p:nvSpPr>
        <p:spPr>
          <a:xfrm>
            <a:off x="0" y="1"/>
            <a:ext cx="12192000" cy="5969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Vitamin D for Bone Health</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924" y="802105"/>
            <a:ext cx="5441459" cy="5205663"/>
          </a:xfrm>
          <a:prstGeom prst="rect">
            <a:avLst/>
          </a:prstGeom>
        </p:spPr>
      </p:pic>
    </p:spTree>
    <p:extLst>
      <p:ext uri="{BB962C8B-B14F-4D97-AF65-F5344CB8AC3E}">
        <p14:creationId xmlns:p14="http://schemas.microsoft.com/office/powerpoint/2010/main" val="2049329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749" y="0"/>
            <a:ext cx="12242800" cy="6858000"/>
            <a:chOff x="0" y="1"/>
            <a:chExt cx="12242800"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030133" cy="22828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133" y="1"/>
              <a:ext cx="4047067" cy="22923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0266" y="1"/>
              <a:ext cx="4182534" cy="229239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282804"/>
              <a:ext cx="4047066" cy="229239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7066" y="2292395"/>
              <a:ext cx="4030133" cy="228280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3130" y="2273212"/>
              <a:ext cx="4199670" cy="2321169"/>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565606"/>
              <a:ext cx="4047066" cy="2292394"/>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46746" y="4575198"/>
              <a:ext cx="4030133" cy="2282803"/>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60266" y="4594381"/>
              <a:ext cx="4182534" cy="2263620"/>
            </a:xfrm>
            <a:prstGeom prst="rect">
              <a:avLst/>
            </a:prstGeom>
          </p:spPr>
        </p:pic>
      </p:grpSp>
      <p:sp>
        <p:nvSpPr>
          <p:cNvPr id="2" name="TextBox 1"/>
          <p:cNvSpPr txBox="1"/>
          <p:nvPr/>
        </p:nvSpPr>
        <p:spPr>
          <a:xfrm>
            <a:off x="3313012" y="1233027"/>
            <a:ext cx="535724"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1</a:t>
            </a:r>
            <a:endParaRPr lang="en-US" sz="7200" dirty="0">
              <a:solidFill>
                <a:schemeClr val="bg1"/>
              </a:solidFill>
              <a:latin typeface="Impact" panose="020B0806030902050204" pitchFamily="34" charset="0"/>
            </a:endParaRPr>
          </a:p>
        </p:txBody>
      </p:sp>
      <p:sp>
        <p:nvSpPr>
          <p:cNvPr id="13" name="TextBox 12"/>
          <p:cNvSpPr txBox="1"/>
          <p:nvPr/>
        </p:nvSpPr>
        <p:spPr>
          <a:xfrm>
            <a:off x="7242295" y="1200330"/>
            <a:ext cx="647934"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2</a:t>
            </a:r>
            <a:endParaRPr lang="en-US" sz="7200" dirty="0">
              <a:solidFill>
                <a:schemeClr val="bg1"/>
              </a:solidFill>
              <a:latin typeface="Impact" panose="020B0806030902050204" pitchFamily="34" charset="0"/>
            </a:endParaRPr>
          </a:p>
        </p:txBody>
      </p:sp>
      <p:sp>
        <p:nvSpPr>
          <p:cNvPr id="15" name="TextBox 14"/>
          <p:cNvSpPr txBox="1"/>
          <p:nvPr/>
        </p:nvSpPr>
        <p:spPr>
          <a:xfrm>
            <a:off x="11532985" y="1200330"/>
            <a:ext cx="673582"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3</a:t>
            </a:r>
            <a:endParaRPr lang="en-US" sz="7200" dirty="0">
              <a:solidFill>
                <a:schemeClr val="bg1"/>
              </a:solidFill>
              <a:latin typeface="Impact" panose="020B0806030902050204" pitchFamily="34" charset="0"/>
            </a:endParaRPr>
          </a:p>
        </p:txBody>
      </p:sp>
      <p:sp>
        <p:nvSpPr>
          <p:cNvPr id="16" name="TextBox 15"/>
          <p:cNvSpPr txBox="1"/>
          <p:nvPr/>
        </p:nvSpPr>
        <p:spPr>
          <a:xfrm>
            <a:off x="3291855" y="3468342"/>
            <a:ext cx="646331"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4</a:t>
            </a:r>
            <a:endParaRPr lang="en-US" sz="7200" dirty="0">
              <a:solidFill>
                <a:schemeClr val="bg1"/>
              </a:solidFill>
              <a:latin typeface="Impact" panose="020B0806030902050204" pitchFamily="34" charset="0"/>
            </a:endParaRPr>
          </a:p>
        </p:txBody>
      </p:sp>
      <p:sp>
        <p:nvSpPr>
          <p:cNvPr id="17" name="TextBox 16"/>
          <p:cNvSpPr txBox="1"/>
          <p:nvPr/>
        </p:nvSpPr>
        <p:spPr>
          <a:xfrm>
            <a:off x="7142863" y="3468497"/>
            <a:ext cx="679994"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5</a:t>
            </a:r>
            <a:endParaRPr lang="en-US" sz="7200" dirty="0">
              <a:solidFill>
                <a:schemeClr val="bg1"/>
              </a:solidFill>
              <a:latin typeface="Impact" panose="020B0806030902050204" pitchFamily="34" charset="0"/>
            </a:endParaRPr>
          </a:p>
        </p:txBody>
      </p:sp>
      <p:sp>
        <p:nvSpPr>
          <p:cNvPr id="18" name="TextBox 17"/>
          <p:cNvSpPr txBox="1"/>
          <p:nvPr/>
        </p:nvSpPr>
        <p:spPr>
          <a:xfrm>
            <a:off x="11532985" y="3429001"/>
            <a:ext cx="684803"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6</a:t>
            </a:r>
            <a:endParaRPr lang="en-US" sz="7200" dirty="0">
              <a:solidFill>
                <a:schemeClr val="bg1"/>
              </a:solidFill>
              <a:latin typeface="Impact" panose="020B0806030902050204" pitchFamily="34" charset="0"/>
            </a:endParaRPr>
          </a:p>
        </p:txBody>
      </p:sp>
      <p:sp>
        <p:nvSpPr>
          <p:cNvPr id="19" name="TextBox 18"/>
          <p:cNvSpPr txBox="1"/>
          <p:nvPr/>
        </p:nvSpPr>
        <p:spPr>
          <a:xfrm>
            <a:off x="3291855" y="5711803"/>
            <a:ext cx="546945"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7</a:t>
            </a:r>
            <a:endParaRPr lang="en-US" sz="7200" dirty="0">
              <a:solidFill>
                <a:schemeClr val="bg1"/>
              </a:solidFill>
              <a:latin typeface="Impact" panose="020B0806030902050204" pitchFamily="34" charset="0"/>
            </a:endParaRPr>
          </a:p>
        </p:txBody>
      </p:sp>
      <p:sp>
        <p:nvSpPr>
          <p:cNvPr id="20" name="TextBox 19"/>
          <p:cNvSpPr txBox="1"/>
          <p:nvPr/>
        </p:nvSpPr>
        <p:spPr>
          <a:xfrm>
            <a:off x="7248112" y="5726191"/>
            <a:ext cx="678391"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8</a:t>
            </a:r>
            <a:endParaRPr lang="en-US" sz="7200" dirty="0">
              <a:solidFill>
                <a:schemeClr val="bg1"/>
              </a:solidFill>
              <a:latin typeface="Impact" panose="020B0806030902050204" pitchFamily="34" charset="0"/>
            </a:endParaRPr>
          </a:p>
        </p:txBody>
      </p:sp>
      <p:sp>
        <p:nvSpPr>
          <p:cNvPr id="21" name="TextBox 20"/>
          <p:cNvSpPr txBox="1"/>
          <p:nvPr/>
        </p:nvSpPr>
        <p:spPr>
          <a:xfrm>
            <a:off x="11554355" y="5696038"/>
            <a:ext cx="684803" cy="1200329"/>
          </a:xfrm>
          <a:prstGeom prst="rect">
            <a:avLst/>
          </a:prstGeom>
          <a:noFill/>
        </p:spPr>
        <p:txBody>
          <a:bodyPr wrap="none" rtlCol="0">
            <a:spAutoFit/>
          </a:bodyPr>
          <a:lstStyle/>
          <a:p>
            <a:r>
              <a:rPr lang="en-US" sz="7200" dirty="0" smtClean="0">
                <a:solidFill>
                  <a:schemeClr val="bg1"/>
                </a:solidFill>
                <a:latin typeface="Impact" panose="020B0806030902050204" pitchFamily="34" charset="0"/>
              </a:rPr>
              <a:t>9</a:t>
            </a:r>
            <a:endParaRPr lang="en-US" sz="72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624811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TotalTime>
  <Words>2280</Words>
  <Application>Microsoft Office PowerPoint</Application>
  <PresentationFormat>Widescreen</PresentationFormat>
  <Paragraphs>240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Impact</vt:lpstr>
      <vt:lpstr>Times New Roman</vt:lpstr>
      <vt:lpstr>Office Theme</vt:lpstr>
      <vt:lpstr>Maintaining Bone Health</vt:lpstr>
      <vt:lpstr>PowerPoint Presentation</vt:lpstr>
      <vt:lpstr>PowerPoint Presentation</vt:lpstr>
      <vt:lpstr>PowerPoint Presentation</vt:lpstr>
      <vt:lpstr>Prevalence &amp; the Facts</vt:lpstr>
      <vt:lpstr>Risk Factors</vt:lpstr>
      <vt:lpstr>PowerPoint Presentation</vt:lpstr>
      <vt:lpstr>PowerPoint Presentation</vt:lpstr>
      <vt:lpstr>PowerPoint Presentation</vt:lpstr>
      <vt:lpstr>Post Test</vt:lpstr>
      <vt:lpstr>Questions?</vt:lpstr>
      <vt:lpstr>References (1 of 2)</vt:lpstr>
      <vt:lpstr>References (2 of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Darlene Taylor</dc:creator>
  <cp:lastModifiedBy>Darlene Taylor</cp:lastModifiedBy>
  <cp:revision>49</cp:revision>
  <dcterms:created xsi:type="dcterms:W3CDTF">2016-10-17T22:41:44Z</dcterms:created>
  <dcterms:modified xsi:type="dcterms:W3CDTF">2016-10-27T03:21:42Z</dcterms:modified>
</cp:coreProperties>
</file>